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1" r:id="rId3"/>
    <p:sldMasterId id="2147483725" r:id="rId4"/>
    <p:sldMasterId id="2147483737" r:id="rId5"/>
    <p:sldMasterId id="2147483749" r:id="rId6"/>
  </p:sldMasterIdLst>
  <p:sldIdLst>
    <p:sldId id="276" r:id="rId7"/>
    <p:sldId id="269" r:id="rId8"/>
    <p:sldId id="268" r:id="rId9"/>
    <p:sldId id="295" r:id="rId10"/>
    <p:sldId id="274" r:id="rId11"/>
    <p:sldId id="298" r:id="rId12"/>
    <p:sldId id="301" r:id="rId13"/>
    <p:sldId id="304" r:id="rId14"/>
    <p:sldId id="259" r:id="rId15"/>
    <p:sldId id="258" r:id="rId16"/>
    <p:sldId id="296" r:id="rId17"/>
    <p:sldId id="300" r:id="rId18"/>
    <p:sldId id="260" r:id="rId19"/>
    <p:sldId id="261" r:id="rId20"/>
    <p:sldId id="278" r:id="rId21"/>
    <p:sldId id="279" r:id="rId22"/>
    <p:sldId id="303" r:id="rId23"/>
    <p:sldId id="305" r:id="rId24"/>
    <p:sldId id="302" r:id="rId25"/>
    <p:sldId id="297" r:id="rId26"/>
    <p:sldId id="307" r:id="rId27"/>
    <p:sldId id="306" r:id="rId28"/>
    <p:sldId id="273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8DDF8-86A4-49AE-B948-DAFEF0478E0A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5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94277-1E98-4CD3-8E9D-D0A974B5C912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5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ED600-7163-4531-9917-DDB2A549512F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48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6E175-58B1-408E-887B-E996F15009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317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F4FF8-FC69-4E2A-B661-7BF5E94B36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41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91FB-5C0D-4544-A9B8-202A6459D6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80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210DE-F4AF-4ABE-ACCB-FDFB7606DD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59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8E27D-5534-417E-AA78-74B33BDB74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662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735BE-A872-49BA-ADDD-04C27FE524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444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08FB2-E197-440E-9D0F-FA66E29925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01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42613-72DD-41F5-8399-B236AE1D52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32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67F63-E723-4D1D-9511-E09805FE6748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72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F8D23-6C79-4F88-8968-849E6E8C99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686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C73A8-A619-44D8-A3E9-F3573F0249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177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24CCE-9168-4FE4-BADC-ACFE735FC5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3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7AFB2-6859-45A8-83D5-5CC41046C8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889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729C8-F0ED-46FF-BF6F-805FB4E54F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43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531D8-9ADF-454B-B5D3-2E576225F54E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1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B62C7-FE2A-49C6-A32F-98C1C65EF470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06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07A9-3E79-4EAD-84E3-F23F5C44175A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74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45BDA-AE2C-466C-B637-E6C1DE7B7A4E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81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8DCB0-433E-4B53-8FA7-19EED6B2EF94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0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452CE-5FA3-4ABA-8505-A8DA789FDF38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1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A595A-7718-4DF5-B9BF-08FFF62C014E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41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84C6F-2F6C-47C7-B60D-82E09C32E081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1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E4005-C18C-4EB5-A7C5-4062F9C56B0C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70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B2A27-B2C3-4AB9-AE26-644CB7ACA497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06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86A1C-4C3E-481A-B3B2-968818725714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22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8D86F-63C0-460D-AFF8-7488F2EE7C88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3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7E442CC-8F8B-44CC-8528-AFFC604EFD2C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14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1CC032-61D5-49DB-A09A-013E31B59FAF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76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A18B469-EEC9-4C2A-9A1B-CA38103C82C1}" type="datetimeFigureOut">
              <a:rPr lang="es-ES"/>
              <a:pPr>
                <a:defRPr/>
              </a:pPr>
              <a:t>21/12/2015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1BF743FB-D7DF-4C8C-8868-6B245C84ACE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66476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C2C3C10-2F6D-4CAB-9AB7-A16FAB6BFAF0}" type="datetimeFigureOut">
              <a:rPr lang="es-ES"/>
              <a:pPr>
                <a:defRPr/>
              </a:pPr>
              <a:t>21/12/2015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58D2B3F7-DB7D-4A7A-A0C7-5F0CDCBC65E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9375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DD18-6DB2-4007-882E-CF474F07E4AF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543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647FF78-374E-433C-BA25-DF6543ECAC1B}" type="datetimeFigureOut">
              <a:rPr lang="es-ES"/>
              <a:pPr>
                <a:defRPr/>
              </a:pPr>
              <a:t>21/12/2015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EFB2756C-842F-47B4-97DB-3A1BBCD8783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14568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6356B30-4336-42C3-A465-E69615ACDD9B}" type="datetimeFigureOut">
              <a:rPr lang="es-ES"/>
              <a:pPr>
                <a:defRPr/>
              </a:pPr>
              <a:t>21/12/2015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634280B7-DBC6-4B29-8A60-B4ABF315FDD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212307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2CA1E54-D8BB-41C4-BD8D-277E377E6FA1}" type="datetimeFigureOut">
              <a:rPr lang="es-ES"/>
              <a:pPr>
                <a:defRPr/>
              </a:pPr>
              <a:t>21/12/2015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89D1C0A3-1D36-406F-BB58-3AC2F161D05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499956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72A68E24-C512-42DC-9E40-BEFF9AA84267}" type="datetimeFigureOut">
              <a:rPr lang="es-ES"/>
              <a:pPr>
                <a:defRPr/>
              </a:pPr>
              <a:t>21/12/2015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C1C82DED-2E7E-43F3-B312-585BFB34021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413884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EB2C801-CCAA-4CE3-87B9-EB7F7DCAED22}" type="datetimeFigureOut">
              <a:rPr lang="es-ES"/>
              <a:pPr>
                <a:defRPr/>
              </a:pPr>
              <a:t>21/12/2015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2C09EBC5-F17B-4029-B73F-A1F56B444A5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96906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1A93D1B-CAED-44C9-90E9-2FDCEA530759}" type="datetimeFigureOut">
              <a:rPr lang="es-ES"/>
              <a:pPr>
                <a:defRPr/>
              </a:pPr>
              <a:t>21/12/2015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8FA629F1-2D8A-41D9-B88F-3CE40E196D5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32254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91A73BB8-3A98-4A65-B773-B0389FCEC5D4}" type="datetimeFigureOut">
              <a:rPr lang="es-ES"/>
              <a:pPr>
                <a:defRPr/>
              </a:pPr>
              <a:t>21/12/2015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036D8E3B-80D0-4E2D-A6C7-0EC42AFABD2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07777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8A458CC-77EC-4C53-B021-5DEBB1F701A2}" type="datetimeFigureOut">
              <a:rPr lang="es-ES"/>
              <a:pPr>
                <a:defRPr/>
              </a:pPr>
              <a:t>21/12/2015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1EE6779C-92EE-4DFC-A6A6-56D854545B6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56417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70FBB302-4B05-4CEA-B46B-D94AA9AF2DAB}" type="datetimeFigureOut">
              <a:rPr lang="es-ES"/>
              <a:pPr>
                <a:defRPr/>
              </a:pPr>
              <a:t>21/12/2015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35887B93-29A9-4B38-9DBA-1D4BEACAD95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682820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297ACA-AC49-4648-8983-CF37665C5BE6}" type="datetimeFigureOut">
              <a:rPr lang="es-ES"/>
              <a:pPr>
                <a:defRPr/>
              </a:pPr>
              <a:t>21/12/2015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5CD6437B-B38A-45C4-89FB-9C63C0DE045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5127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467FB-0E7C-4D51-90C2-B7FC2D9F3D93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030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B07C3B-C9D1-4C8B-B757-54721C4C571C}" type="datetimeFigureOut">
              <a:rPr lang="es-ES"/>
              <a:pPr>
                <a:defRPr/>
              </a:pPr>
              <a:t>21/12/2015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A2C2E29D-B264-4C9E-8945-F3D5F4DBEA4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71948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0B712F-4E81-4FA6-9040-82A3E4E0A2AE}" type="datetimeFigureOut">
              <a:rPr lang="es-ES"/>
              <a:pPr>
                <a:defRPr/>
              </a:pPr>
              <a:t>21/12/2015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E17690A5-C933-4708-A6DD-129F248EA2E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681021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25DA6B-C0BE-42C0-8608-8343227A9C49}" type="datetimeFigureOut">
              <a:rPr lang="es-ES"/>
              <a:pPr>
                <a:defRPr/>
              </a:pPr>
              <a:t>21/12/2015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4310FDF9-F377-44E5-948A-5F692ECE59A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094671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898A05-FAA4-4AF4-A39E-C0FA9AC9707B}" type="datetimeFigureOut">
              <a:rPr lang="es-ES"/>
              <a:pPr>
                <a:defRPr/>
              </a:pPr>
              <a:t>21/12/2015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19A43E43-3E12-4797-90C6-2F170825224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223673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1524E5-5D58-4BD7-A08F-2E68234EC182}" type="datetimeFigureOut">
              <a:rPr lang="es-ES"/>
              <a:pPr>
                <a:defRPr/>
              </a:pPr>
              <a:t>21/12/2015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82A9432A-EE70-4504-B58F-55C2E00499D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746819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AC1553-E200-45E6-9164-33C566BC12E9}" type="datetimeFigureOut">
              <a:rPr lang="es-ES"/>
              <a:pPr>
                <a:defRPr/>
              </a:pPr>
              <a:t>21/12/2015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5AE6B9EA-795D-4EF1-82B3-E6A094DC03E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7243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7E4611-CE46-4521-B520-B1F496DF1AAB}" type="datetimeFigureOut">
              <a:rPr lang="es-ES"/>
              <a:pPr>
                <a:defRPr/>
              </a:pPr>
              <a:t>21/12/2015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BA574452-8AF0-40A7-8282-71C44214CAE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645842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3C9D01-7922-430B-8F0C-3F4131107A10}" type="datetimeFigureOut">
              <a:rPr lang="es-ES"/>
              <a:pPr>
                <a:defRPr/>
              </a:pPr>
              <a:t>21/12/2015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37FB7B4C-7CBB-4771-B581-E08759B72F2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661515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5A76A6-7A34-417D-BE59-8417AE1C43F7}" type="datetimeFigureOut">
              <a:rPr lang="es-ES"/>
              <a:pPr>
                <a:defRPr/>
              </a:pPr>
              <a:t>21/12/2015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608A3624-F8C7-4E46-9D79-AA1E7641692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879902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A42308-13BB-4368-A555-E5FD12AFAAD9}" type="datetimeFigureOut">
              <a:rPr lang="es-ES"/>
              <a:pPr>
                <a:defRPr/>
              </a:pPr>
              <a:t>21/12/2015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7E234C49-F2DB-4433-B876-835826B1B0B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3126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4053-375F-4739-80E7-0358BB804C5D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44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9E5F-AA7F-4452-82D2-76ED34EEFF3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EB5A-75FB-4913-B7BE-0B1B00408A0A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555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9E5F-AA7F-4452-82D2-76ED34EEFF3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EB5A-75FB-4913-B7BE-0B1B00408A0A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758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9E5F-AA7F-4452-82D2-76ED34EEFF3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EB5A-75FB-4913-B7BE-0B1B00408A0A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005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9E5F-AA7F-4452-82D2-76ED34EEFF3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EB5A-75FB-4913-B7BE-0B1B00408A0A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354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9E5F-AA7F-4452-82D2-76ED34EEFF3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EB5A-75FB-4913-B7BE-0B1B00408A0A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111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9E5F-AA7F-4452-82D2-76ED34EEFF3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EB5A-75FB-4913-B7BE-0B1B00408A0A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479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9E5F-AA7F-4452-82D2-76ED34EEFF3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EB5A-75FB-4913-B7BE-0B1B00408A0A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897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9E5F-AA7F-4452-82D2-76ED34EEFF3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EB5A-75FB-4913-B7BE-0B1B00408A0A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817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9E5F-AA7F-4452-82D2-76ED34EEFF3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EB5A-75FB-4913-B7BE-0B1B00408A0A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081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9E5F-AA7F-4452-82D2-76ED34EEFF3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EB5A-75FB-4913-B7BE-0B1B00408A0A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0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7B096-E65A-4896-966C-5A761132ECF4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331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9E5F-AA7F-4452-82D2-76ED34EEFF3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EB5A-75FB-4913-B7BE-0B1B00408A0A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45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54745-05FF-4DB9-9F09-F4B0DD05222E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8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3868-90A1-4894-8EE1-F64ED653FAE5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7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 b="0">
                <a:latin typeface="+mn-lt"/>
                <a:sym typeface="Symbol" pitchFamily="18" charset="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>
                <a:latin typeface="+mn-lt"/>
                <a:sym typeface="Symbol" pitchFamily="18" charset="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>
                <a:latin typeface="+mn-lt"/>
                <a:sym typeface="Symbol" pitchFamily="18" charset="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77C4D29-960F-4E97-BC06-C084C186FEA4}" type="slidenum">
              <a:rPr lang="es-E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214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 u="sng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241117-6516-4C52-8770-32467455D509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149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D48B77-4A33-4A79-B636-7EE274F890B5}" type="slidenum">
              <a:rPr lang="es-ES" altLang="es-E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216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433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EC15B37-8392-46D2-B90A-F5131E925C4F}" type="datetimeFigureOut">
              <a:rPr lang="es-ES"/>
              <a:pPr>
                <a:defRPr/>
              </a:pPr>
              <a:t>21/12/2015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0BF03E-16D2-40B6-B0B1-9BE607C1205C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00523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5363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75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072A5EC-E406-45CD-BA6E-9A68C8620E54}" type="datetimeFigureOut">
              <a:rPr lang="es-ES"/>
              <a:pPr>
                <a:defRPr/>
              </a:pPr>
              <a:t>21/12/2015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1BD634-F4DF-4B62-923A-28C89E250224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80948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A9E5F-AA7F-4452-82D2-76ED34EEFF3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21/12/2015</a:t>
            </a:fld>
            <a:endParaRPr lang="es-E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DEB5A-75FB-4913-B7BE-0B1B00408A0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9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1.png"/><Relationship Id="rId4" Type="http://schemas.openxmlformats.org/officeDocument/2006/relationships/image" Target="../media/image3.jpeg"/><Relationship Id="rId9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00400"/>
            <a:ext cx="7772400" cy="1143000"/>
          </a:xfrm>
        </p:spPr>
        <p:txBody>
          <a:bodyPr/>
          <a:lstStyle/>
          <a:p>
            <a:r>
              <a:rPr lang="es-ES_tradnl" altLang="es-ES" sz="2800" b="1" dirty="0"/>
              <a:t>OPTIMIZACIÓN DEL TRATAMIENTO CON HORMONAS TIROIDEAS</a:t>
            </a:r>
            <a:br>
              <a:rPr lang="es-ES_tradnl" altLang="es-ES" sz="2800" b="1" dirty="0"/>
            </a:br>
            <a:r>
              <a:rPr lang="es-ES_tradnl" altLang="es-ES" sz="2800" b="1" dirty="0"/>
              <a:t/>
            </a:r>
            <a:br>
              <a:rPr lang="es-ES_tradnl" altLang="es-ES" sz="2800" b="1" dirty="0"/>
            </a:br>
            <a:r>
              <a:rPr lang="es-ES_tradnl" altLang="es-ES" b="1" dirty="0"/>
              <a:t>CARCINOMA DIFERENCIADO DE TIROIDES</a:t>
            </a:r>
            <a:endParaRPr lang="es-ES" alt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6180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eaLnBrk="1" hangingPunct="1"/>
            <a:r>
              <a:rPr lang="es-ES" altLang="es-ES" sz="2400" u="none" smtClean="0">
                <a:latin typeface="Arial" charset="0"/>
              </a:rPr>
              <a:t>TRATAMIENTO DEL HIPOTIROIDISMO CON L-T4</a:t>
            </a:r>
            <a:br>
              <a:rPr lang="es-ES" altLang="es-ES" sz="2400" u="none" smtClean="0">
                <a:latin typeface="Arial" charset="0"/>
              </a:rPr>
            </a:br>
            <a:r>
              <a:rPr lang="es-ES" altLang="es-ES" sz="2400" u="none" smtClean="0">
                <a:latin typeface="Arial" charset="0"/>
              </a:rPr>
              <a:t/>
            </a:r>
            <a:br>
              <a:rPr lang="es-ES" altLang="es-ES" sz="2400" u="none" smtClean="0">
                <a:latin typeface="Arial" charset="0"/>
              </a:rPr>
            </a:br>
            <a:r>
              <a:rPr lang="es-ES" altLang="es-ES" sz="2000" u="none" smtClean="0">
                <a:latin typeface="Arial" charset="0"/>
              </a:rPr>
              <a:t>TOMA CORRECTA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4938" y="2270125"/>
            <a:ext cx="6262687" cy="2887663"/>
          </a:xfrm>
        </p:spPr>
        <p:txBody>
          <a:bodyPr/>
          <a:lstStyle/>
          <a:p>
            <a:pPr eaLnBrk="1" hangingPunct="1"/>
            <a:r>
              <a:rPr lang="es-ES" altLang="es-ES" sz="1400" b="1" dirty="0" smtClean="0">
                <a:solidFill>
                  <a:srgbClr val="FFFF00"/>
                </a:solidFill>
                <a:latin typeface="Arial" charset="0"/>
              </a:rPr>
              <a:t>AYUNAS CON AGUA (no hora exacta)</a:t>
            </a:r>
          </a:p>
          <a:p>
            <a:pPr eaLnBrk="1" hangingPunct="1">
              <a:buFontTx/>
              <a:buNone/>
            </a:pPr>
            <a:endParaRPr lang="es-ES" altLang="es-ES" sz="1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s-ES" altLang="es-ES" sz="1400" b="1" dirty="0" smtClean="0">
                <a:solidFill>
                  <a:srgbClr val="FFFF00"/>
                </a:solidFill>
                <a:latin typeface="Arial" charset="0"/>
              </a:rPr>
              <a:t>30-60 m. ANTES DE ALIMENTOS</a:t>
            </a:r>
          </a:p>
          <a:p>
            <a:pPr eaLnBrk="1" hangingPunct="1">
              <a:buFontTx/>
              <a:buNone/>
            </a:pPr>
            <a:endParaRPr lang="es-ES" altLang="es-ES" sz="1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s-ES" altLang="es-ES" sz="1400" b="1" dirty="0" smtClean="0">
                <a:solidFill>
                  <a:srgbClr val="FFFF00"/>
                </a:solidFill>
                <a:latin typeface="Arial" charset="0"/>
              </a:rPr>
              <a:t>VALORAR FIBRA Y MEDICAMENTOS EN &lt; 4 horas</a:t>
            </a:r>
          </a:p>
          <a:p>
            <a:pPr eaLnBrk="1" hangingPunct="1">
              <a:buFontTx/>
              <a:buNone/>
            </a:pPr>
            <a:endParaRPr lang="es-ES" altLang="es-ES" sz="1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s-ES" altLang="es-ES" sz="1400" b="1" dirty="0" smtClean="0">
                <a:solidFill>
                  <a:srgbClr val="FFFF00"/>
                </a:solidFill>
                <a:latin typeface="Arial" charset="0"/>
              </a:rPr>
              <a:t>DOSIS/DÍA (no alternos)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95288" y="1773238"/>
            <a:ext cx="8280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395288" y="5157788"/>
            <a:ext cx="8280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n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110918" cy="473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803409" y="2882937"/>
            <a:ext cx="1620508" cy="554126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s-ES" sz="1013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s-ES" sz="1200" b="1" dirty="0">
                <a:solidFill>
                  <a:srgbClr val="FFFF00"/>
                </a:solidFill>
                <a:latin typeface="Arial Black" panose="020B0A04020102020204" pitchFamily="34" charset="0"/>
              </a:rPr>
              <a:t>PRE/ALBUMINA</a:t>
            </a:r>
          </a:p>
          <a:p>
            <a:pPr algn="ctr">
              <a:defRPr/>
            </a:pPr>
            <a:endParaRPr lang="es-ES" sz="788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33558" y="4069393"/>
            <a:ext cx="2760210" cy="711862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s-ES" sz="1013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s-ES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TBG</a:t>
            </a:r>
          </a:p>
          <a:p>
            <a:pPr algn="ctr">
              <a:defRPr/>
            </a:pPr>
            <a:endParaRPr lang="es-ES" sz="1013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6608" y="3617396"/>
            <a:ext cx="14024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prstClr val="black"/>
                </a:solidFill>
                <a:latin typeface="Arial Black" panose="020B0A04020102020204" pitchFamily="34" charset="0"/>
              </a:rPr>
              <a:t>LT4 ORAL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037811" y="3534284"/>
            <a:ext cx="1057692" cy="646331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FFFF00"/>
                </a:solidFill>
                <a:latin typeface="Arial Black" panose="020B0A04020102020204" pitchFamily="34" charset="0"/>
              </a:rPr>
              <a:t>T4 LIBRE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7884368" y="1844824"/>
            <a:ext cx="1080120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prstClr val="black"/>
                </a:solidFill>
                <a:latin typeface="Arial Black" panose="020B0A04020102020204" pitchFamily="34" charset="0"/>
              </a:rPr>
              <a:t>Tejidos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884368" y="5877272"/>
            <a:ext cx="102009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prstClr val="black"/>
                </a:solidFill>
                <a:latin typeface="Arial Black" panose="020B0A04020102020204" pitchFamily="34" charset="0"/>
              </a:rPr>
              <a:t>Tejidos</a:t>
            </a:r>
          </a:p>
        </p:txBody>
      </p:sp>
      <p:sp>
        <p:nvSpPr>
          <p:cNvPr id="48137" name="CuadroTexto 24"/>
          <p:cNvSpPr txBox="1">
            <a:spLocks noChangeArrowheads="1"/>
          </p:cNvSpPr>
          <p:nvPr/>
        </p:nvSpPr>
        <p:spPr bwMode="auto">
          <a:xfrm>
            <a:off x="323528" y="416848"/>
            <a:ext cx="86409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2400" dirty="0">
                <a:solidFill>
                  <a:srgbClr val="000000"/>
                </a:solidFill>
                <a:cs typeface="Arial" panose="020B0604020202020204" pitchFamily="34" charset="0"/>
              </a:rPr>
              <a:t>SIGNIFICADO CLINICO DE LAS PROTEINAS LIGADORAS-TRANSPORTADORAS DE HORMONAS TIROIDEAS</a:t>
            </a:r>
          </a:p>
        </p:txBody>
      </p:sp>
      <p:sp>
        <p:nvSpPr>
          <p:cNvPr id="30" name="Flecha derecha 29"/>
          <p:cNvSpPr/>
          <p:nvPr/>
        </p:nvSpPr>
        <p:spPr>
          <a:xfrm>
            <a:off x="1149405" y="3857450"/>
            <a:ext cx="613608" cy="215176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13">
              <a:solidFill>
                <a:prstClr val="white"/>
              </a:solidFill>
            </a:endParaRPr>
          </a:p>
        </p:txBody>
      </p:sp>
      <p:sp>
        <p:nvSpPr>
          <p:cNvPr id="31" name="Flecha derecha 30"/>
          <p:cNvSpPr/>
          <p:nvPr/>
        </p:nvSpPr>
        <p:spPr>
          <a:xfrm rot="1685568">
            <a:off x="4517343" y="3346050"/>
            <a:ext cx="1170482" cy="154922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13">
              <a:solidFill>
                <a:prstClr val="white"/>
              </a:solidFill>
            </a:endParaRPr>
          </a:p>
        </p:txBody>
      </p:sp>
      <p:sp>
        <p:nvSpPr>
          <p:cNvPr id="32" name="Flecha derecha 31"/>
          <p:cNvSpPr/>
          <p:nvPr/>
        </p:nvSpPr>
        <p:spPr>
          <a:xfrm rot="19535239">
            <a:off x="5312716" y="4192549"/>
            <a:ext cx="685270" cy="363212"/>
          </a:xfrm>
          <a:prstGeom prst="rightArrow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13">
              <a:solidFill>
                <a:prstClr val="white"/>
              </a:solidFill>
            </a:endParaRPr>
          </a:p>
        </p:txBody>
      </p:sp>
      <p:sp>
        <p:nvSpPr>
          <p:cNvPr id="38" name="Flecha doblada 37"/>
          <p:cNvSpPr/>
          <p:nvPr/>
        </p:nvSpPr>
        <p:spPr>
          <a:xfrm rot="5400000">
            <a:off x="7155675" y="3921470"/>
            <a:ext cx="1609498" cy="1564622"/>
          </a:xfrm>
          <a:prstGeom prst="bentArrow">
            <a:avLst>
              <a:gd name="adj1" fmla="val 5102"/>
              <a:gd name="adj2" fmla="val 9303"/>
              <a:gd name="adj3" fmla="val 25000"/>
              <a:gd name="adj4" fmla="val 43750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13">
              <a:solidFill>
                <a:prstClr val="black"/>
              </a:solidFill>
            </a:endParaRPr>
          </a:p>
        </p:txBody>
      </p:sp>
      <p:sp>
        <p:nvSpPr>
          <p:cNvPr id="39" name="Flecha doblada 38"/>
          <p:cNvSpPr/>
          <p:nvPr/>
        </p:nvSpPr>
        <p:spPr>
          <a:xfrm rot="16200000" flipV="1">
            <a:off x="7215377" y="2318442"/>
            <a:ext cx="1421864" cy="1478032"/>
          </a:xfrm>
          <a:prstGeom prst="bentArrow">
            <a:avLst>
              <a:gd name="adj1" fmla="val 5641"/>
              <a:gd name="adj2" fmla="val 9303"/>
              <a:gd name="adj3" fmla="val 33089"/>
              <a:gd name="adj4" fmla="val 47084"/>
            </a:avLst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s-ES" sz="2400" u="none" smtClean="0">
                <a:latin typeface="Arial" charset="0"/>
              </a:rPr>
              <a:t>TRATAMIENTO DEL HIPOTIROIDISMO CON L-T4</a:t>
            </a:r>
            <a:br>
              <a:rPr lang="es-ES" sz="2400" u="none" smtClean="0">
                <a:latin typeface="Arial" charset="0"/>
              </a:rPr>
            </a:br>
            <a:r>
              <a:rPr lang="es-ES" sz="2000" u="none" smtClean="0">
                <a:latin typeface="Arial" charset="0"/>
              </a:rPr>
              <a:t/>
            </a:r>
            <a:br>
              <a:rPr lang="es-ES" sz="2000" u="none" smtClean="0">
                <a:latin typeface="Arial" charset="0"/>
              </a:rPr>
            </a:br>
            <a:r>
              <a:rPr lang="es-ES" sz="2000" u="none" smtClean="0">
                <a:latin typeface="Arial" charset="0"/>
              </a:rPr>
              <a:t>CARACTERÍSTICAS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2425" y="2276475"/>
            <a:ext cx="6694488" cy="3103563"/>
          </a:xfrm>
        </p:spPr>
        <p:txBody>
          <a:bodyPr/>
          <a:lstStyle/>
          <a:p>
            <a:pPr eaLnBrk="1" hangingPunct="1"/>
            <a:r>
              <a:rPr lang="es-ES" sz="1400" b="1" dirty="0" smtClean="0">
                <a:solidFill>
                  <a:srgbClr val="FFFF00"/>
                </a:solidFill>
                <a:latin typeface="Arial" charset="0"/>
              </a:rPr>
              <a:t>TRATAMIENTO  SUSTITUTIVO</a:t>
            </a:r>
          </a:p>
          <a:p>
            <a:pPr eaLnBrk="1" hangingPunct="1">
              <a:buFontTx/>
              <a:buNone/>
            </a:pPr>
            <a:endParaRPr lang="es-ES" sz="1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s-ES" sz="1400" b="1" dirty="0" smtClean="0">
                <a:solidFill>
                  <a:srgbClr val="FFFF00"/>
                </a:solidFill>
                <a:latin typeface="Arial" charset="0"/>
              </a:rPr>
              <a:t>SÓLO RIESGO SI SOBREDOSIS - SENSIBILIDAD INDIVIDUAL</a:t>
            </a:r>
          </a:p>
          <a:p>
            <a:pPr eaLnBrk="1" hangingPunct="1">
              <a:buFontTx/>
              <a:buNone/>
            </a:pPr>
            <a:endParaRPr lang="es-ES" sz="1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s-ES" sz="1400" b="1" dirty="0" smtClean="0">
                <a:solidFill>
                  <a:srgbClr val="FFFF00"/>
                </a:solidFill>
                <a:latin typeface="Arial" charset="0"/>
              </a:rPr>
              <a:t>INTOLERANCIA  A  EXCIPIENTES (lactosa)</a:t>
            </a:r>
          </a:p>
          <a:p>
            <a:pPr eaLnBrk="1" hangingPunct="1"/>
            <a:endParaRPr lang="es-ES" sz="1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s-ES" sz="1400" b="1" dirty="0" smtClean="0">
                <a:solidFill>
                  <a:srgbClr val="FFFF00"/>
                </a:solidFill>
                <a:latin typeface="Arial" charset="0"/>
              </a:rPr>
              <a:t>NO  RIESGO  POR  NO TOMA  MENOS DE 7 días (ayuno-cirugía) (gotas?)</a:t>
            </a:r>
          </a:p>
          <a:p>
            <a:pPr eaLnBrk="1" hangingPunct="1">
              <a:buFontTx/>
              <a:buNone/>
            </a:pPr>
            <a:endParaRPr lang="es-ES" sz="1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s-ES" sz="1400" b="1" dirty="0" smtClean="0">
                <a:solidFill>
                  <a:srgbClr val="FFFF00"/>
                </a:solidFill>
                <a:latin typeface="Arial" charset="0"/>
              </a:rPr>
              <a:t>OPTIMIZACIÓN TERAPEÚTICA, NO SÓLO NORMALIZACIÓN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539750" y="1700213"/>
            <a:ext cx="7993063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539750" y="5229225"/>
            <a:ext cx="7993063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eaLnBrk="1" hangingPunct="1"/>
            <a:r>
              <a:rPr lang="es-ES" altLang="es-ES" sz="2400" u="none" smtClean="0">
                <a:latin typeface="Arial" charset="0"/>
              </a:rPr>
              <a:t>TRATAMIENTO DEL HIPOTIROIDISMO CON L-T4</a:t>
            </a:r>
            <a:br>
              <a:rPr lang="es-ES" altLang="es-ES" sz="2400" u="none" smtClean="0">
                <a:latin typeface="Arial" charset="0"/>
              </a:rPr>
            </a:br>
            <a:r>
              <a:rPr lang="es-ES" altLang="es-ES" sz="2000" u="none" smtClean="0">
                <a:latin typeface="Arial" charset="0"/>
              </a:rPr>
              <a:t/>
            </a:r>
            <a:br>
              <a:rPr lang="es-ES" altLang="es-ES" sz="2000" u="none" smtClean="0">
                <a:latin typeface="Arial" charset="0"/>
              </a:rPr>
            </a:br>
            <a:r>
              <a:rPr lang="es-ES" altLang="es-ES" sz="2000" u="none" smtClean="0">
                <a:latin typeface="Arial" charset="0"/>
              </a:rPr>
              <a:t>ADAPTACIÓN DE DOSIS</a:t>
            </a:r>
            <a:r>
              <a:rPr lang="es-ES" altLang="es-ES" sz="2400" u="none" smtClean="0">
                <a:latin typeface="Arial" charset="0"/>
              </a:rPr>
              <a:t/>
            </a:r>
            <a:br>
              <a:rPr lang="es-ES" altLang="es-ES" sz="2400" u="none" smtClean="0">
                <a:latin typeface="Arial" charset="0"/>
              </a:rPr>
            </a:br>
            <a:endParaRPr lang="es-ES" altLang="es-ES" sz="2400" u="none" smtClean="0">
              <a:latin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4013" y="1628775"/>
            <a:ext cx="6548437" cy="4968875"/>
          </a:xfrm>
        </p:spPr>
        <p:txBody>
          <a:bodyPr/>
          <a:lstStyle/>
          <a:p>
            <a:pPr eaLnBrk="1" hangingPunct="1"/>
            <a:r>
              <a:rPr lang="es-ES" altLang="es-ES" sz="1400" b="1" smtClean="0">
                <a:solidFill>
                  <a:srgbClr val="FFFF00"/>
                </a:solidFill>
                <a:latin typeface="Arial" charset="0"/>
              </a:rPr>
              <a:t>DOSIS/KG (aumento de peso)</a:t>
            </a:r>
          </a:p>
          <a:p>
            <a:pPr eaLnBrk="1" hangingPunct="1">
              <a:buFontTx/>
              <a:buNone/>
            </a:pPr>
            <a:endParaRPr lang="es-ES" altLang="es-ES" sz="1400" b="1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s-ES" altLang="es-ES" sz="1400" b="1" smtClean="0">
                <a:solidFill>
                  <a:srgbClr val="FFFF00"/>
                </a:solidFill>
                <a:latin typeface="Arial" charset="0"/>
              </a:rPr>
              <a:t>MÁS DE 6 SEMANAS</a:t>
            </a:r>
          </a:p>
          <a:p>
            <a:pPr eaLnBrk="1" hangingPunct="1">
              <a:buFontTx/>
              <a:buNone/>
            </a:pPr>
            <a:endParaRPr lang="es-ES" altLang="es-ES" sz="1400" b="1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s-ES" altLang="es-ES" sz="1400" b="1" smtClean="0">
                <a:solidFill>
                  <a:srgbClr val="FFFF00"/>
                </a:solidFill>
                <a:latin typeface="Arial" charset="0"/>
              </a:rPr>
              <a:t>CAMBIOS DE 12.5 </a:t>
            </a:r>
            <a:r>
              <a:rPr lang="en-US" altLang="es-ES" sz="14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µg</a:t>
            </a:r>
          </a:p>
          <a:p>
            <a:pPr eaLnBrk="1" hangingPunct="1">
              <a:buFontTx/>
              <a:buNone/>
            </a:pPr>
            <a:endParaRPr lang="en-US" altLang="es-ES" sz="1400" b="1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s-ES" sz="14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SÓLO SEGÚN ANÁLISIS O TOLERANCIA</a:t>
            </a:r>
          </a:p>
          <a:p>
            <a:pPr eaLnBrk="1" hangingPunct="1">
              <a:buFontTx/>
              <a:buNone/>
            </a:pPr>
            <a:endParaRPr lang="en-US" altLang="es-ES" sz="1400" b="1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s-ES" sz="14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SÓLO CAMBIO DE MARCA SI CAMBIO DE DOSIS</a:t>
            </a:r>
          </a:p>
          <a:p>
            <a:pPr eaLnBrk="1" hangingPunct="1">
              <a:buFontTx/>
              <a:buNone/>
            </a:pPr>
            <a:endParaRPr lang="en-US" altLang="es-ES" sz="1400" b="1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s-ES" sz="14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DOSIS PROGRESIVA SÓLO SI HIPOTIROIDISMO CRÓNICO O ALTO 	RIESGO CARDIOVASCULAR (HTA)</a:t>
            </a:r>
          </a:p>
          <a:p>
            <a:pPr eaLnBrk="1" hangingPunct="1">
              <a:buFontTx/>
              <a:buNone/>
            </a:pPr>
            <a:endParaRPr lang="en-US" altLang="es-ES" sz="1400" b="1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s-ES" sz="14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PERSONAS CON BAJA ABSORCIÓN</a:t>
            </a:r>
          </a:p>
          <a:p>
            <a:pPr eaLnBrk="1" hangingPunct="1">
              <a:buFontTx/>
              <a:buNone/>
            </a:pPr>
            <a:endParaRPr lang="en-US" altLang="es-ES" sz="1400" b="1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s-ES" sz="14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RARA DOSIFICACIÓN ESTACIONAL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95288" y="1341438"/>
            <a:ext cx="8208962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95288" y="6453188"/>
            <a:ext cx="8208962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368425"/>
          </a:xfrm>
        </p:spPr>
        <p:txBody>
          <a:bodyPr/>
          <a:lstStyle/>
          <a:p>
            <a:pPr eaLnBrk="1" hangingPunct="1"/>
            <a:r>
              <a:rPr lang="es-ES" altLang="es-ES" sz="2400" u="none" smtClean="0">
                <a:latin typeface="Arial" charset="0"/>
              </a:rPr>
              <a:t>TRATAMIENTO DEL HIPOTIROIDISMO CON L-T4</a:t>
            </a:r>
            <a:br>
              <a:rPr lang="es-ES" altLang="es-ES" sz="2400" u="none" smtClean="0">
                <a:latin typeface="Arial" charset="0"/>
              </a:rPr>
            </a:br>
            <a:r>
              <a:rPr lang="es-ES" altLang="es-ES" sz="2400" u="none" smtClean="0">
                <a:latin typeface="Arial" charset="0"/>
              </a:rPr>
              <a:t/>
            </a:r>
            <a:br>
              <a:rPr lang="es-ES" altLang="es-ES" sz="2400" u="none" smtClean="0">
                <a:latin typeface="Arial" charset="0"/>
              </a:rPr>
            </a:br>
            <a:r>
              <a:rPr lang="es-ES" altLang="es-ES" sz="2000" u="none" smtClean="0">
                <a:latin typeface="Arial" charset="0"/>
              </a:rPr>
              <a:t>SEGUIMIENTO</a:t>
            </a:r>
            <a:endParaRPr lang="es-ES" altLang="es-ES" sz="2400" u="none" smtClean="0"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25" y="2628900"/>
            <a:ext cx="7126288" cy="1952625"/>
          </a:xfrm>
        </p:spPr>
        <p:txBody>
          <a:bodyPr/>
          <a:lstStyle/>
          <a:p>
            <a:pPr eaLnBrk="1" hangingPunct="1"/>
            <a:r>
              <a:rPr lang="es-ES" altLang="es-ES" sz="1400" b="1" dirty="0" smtClean="0">
                <a:solidFill>
                  <a:srgbClr val="FFFF00"/>
                </a:solidFill>
                <a:latin typeface="Arial" charset="0"/>
              </a:rPr>
              <a:t>CADA 6-12 MESES CON DOSIS ESTABLECIDA Y TOMA CORRECTA</a:t>
            </a:r>
          </a:p>
          <a:p>
            <a:pPr eaLnBrk="1" hangingPunct="1">
              <a:buFontTx/>
              <a:buNone/>
            </a:pPr>
            <a:endParaRPr lang="es-ES" altLang="es-ES" sz="1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s-ES" altLang="es-ES" sz="1400" b="1" dirty="0" smtClean="0">
                <a:solidFill>
                  <a:srgbClr val="FFFF00"/>
                </a:solidFill>
                <a:latin typeface="Arial" charset="0"/>
              </a:rPr>
              <a:t>CONTROL SI SÍNTOMAS DUDOSOS (análisis)</a:t>
            </a:r>
          </a:p>
          <a:p>
            <a:pPr eaLnBrk="1" hangingPunct="1">
              <a:buFontTx/>
              <a:buNone/>
            </a:pPr>
            <a:endParaRPr lang="es-ES" altLang="es-ES" sz="1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s-ES" altLang="es-ES" sz="1400" b="1" dirty="0" smtClean="0">
                <a:solidFill>
                  <a:srgbClr val="FFFF00"/>
                </a:solidFill>
                <a:latin typeface="Arial" charset="0"/>
              </a:rPr>
              <a:t>CADA 6-8 SEMANAS DURANTE ADAPTACIÓN DE DOSIS O SITUACIONES </a:t>
            </a:r>
          </a:p>
          <a:p>
            <a:pPr eaLnBrk="1" hangingPunct="1">
              <a:buFontTx/>
              <a:buNone/>
            </a:pPr>
            <a:r>
              <a:rPr lang="es-ES" altLang="es-ES" sz="1400" b="1" dirty="0" smtClean="0">
                <a:solidFill>
                  <a:srgbClr val="FFFF00"/>
                </a:solidFill>
                <a:latin typeface="Arial" charset="0"/>
              </a:rPr>
              <a:t>		ESPECIALES (embarazo, </a:t>
            </a:r>
            <a:r>
              <a:rPr lang="es-ES" altLang="es-ES" sz="1400" b="1" dirty="0" err="1" smtClean="0">
                <a:solidFill>
                  <a:srgbClr val="FFFF00"/>
                </a:solidFill>
                <a:latin typeface="Arial" charset="0"/>
              </a:rPr>
              <a:t>etc</a:t>
            </a:r>
            <a:r>
              <a:rPr lang="es-ES" altLang="es-ES" sz="1400" b="1" dirty="0" smtClean="0">
                <a:solidFill>
                  <a:srgbClr val="FFFF00"/>
                </a:solidFill>
                <a:latin typeface="Arial" charset="0"/>
              </a:rPr>
              <a:t>)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755650" y="1916113"/>
            <a:ext cx="7848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755650" y="4797425"/>
            <a:ext cx="7848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2971800"/>
            <a:ext cx="7702624" cy="2113384"/>
          </a:xfrm>
        </p:spPr>
        <p:txBody>
          <a:bodyPr/>
          <a:lstStyle/>
          <a:p>
            <a:r>
              <a:rPr lang="es-ES_tradnl" altLang="es-ES" sz="2800" b="1" dirty="0"/>
              <a:t>OPTIMIZACIÓN DEL TRATAMIENTO CON HORMONAS TIROIDEAS</a:t>
            </a:r>
            <a:br>
              <a:rPr lang="es-ES_tradnl" altLang="es-ES" sz="2800" b="1" dirty="0"/>
            </a:br>
            <a:r>
              <a:rPr lang="es-ES_tradnl" altLang="es-ES" sz="2800" b="1" dirty="0" smtClean="0"/>
              <a:t/>
            </a:r>
            <a:br>
              <a:rPr lang="es-ES_tradnl" altLang="es-ES" sz="2800" b="1" dirty="0" smtClean="0"/>
            </a:br>
            <a:r>
              <a:rPr lang="es-ES_tradnl" altLang="es-ES" b="1" dirty="0" smtClean="0"/>
              <a:t>TRATAMIENTO </a:t>
            </a:r>
            <a:r>
              <a:rPr lang="es-ES_tradnl" altLang="es-ES" b="1" dirty="0"/>
              <a:t>COMBINADO </a:t>
            </a:r>
            <a:r>
              <a:rPr lang="es-ES_tradnl" altLang="es-ES" b="1" dirty="0" smtClean="0"/>
              <a:t>L-T4/L-T3 ?</a:t>
            </a:r>
            <a:endParaRPr lang="es-ES" alt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3547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1676400"/>
            <a:ext cx="7848600" cy="2971800"/>
          </a:xfrm>
        </p:spPr>
        <p:txBody>
          <a:bodyPr/>
          <a:lstStyle/>
          <a:p>
            <a:r>
              <a:rPr lang="es-ES_tradnl" altLang="es-ES" sz="2800" b="1"/>
              <a:t>COMBINATION HORMONE THERAPY DOES NOT BENEFIT HYPOTHYROID PATIENTS.</a:t>
            </a:r>
            <a:br>
              <a:rPr lang="es-ES_tradnl" altLang="es-ES" sz="2800" b="1"/>
            </a:br>
            <a:r>
              <a:rPr lang="es-ES_tradnl" altLang="es-ES" sz="2800" b="1"/>
              <a:t/>
            </a:r>
            <a:br>
              <a:rPr lang="es-ES_tradnl" altLang="es-ES" sz="2800" b="1"/>
            </a:br>
            <a:r>
              <a:rPr lang="es-ES_tradnl" altLang="es-ES" sz="2800" b="1"/>
              <a:t>Studies show no benefit of adding T3 to standard treatment.</a:t>
            </a:r>
            <a:endParaRPr lang="es-ES" altLang="es-ES" sz="2800" b="1"/>
          </a:p>
        </p:txBody>
      </p:sp>
      <p:sp>
        <p:nvSpPr>
          <p:cNvPr id="81923" name="Text Box 1027"/>
          <p:cNvSpPr txBox="1">
            <a:spLocks noChangeArrowheads="1"/>
          </p:cNvSpPr>
          <p:nvPr/>
        </p:nvSpPr>
        <p:spPr bwMode="auto">
          <a:xfrm>
            <a:off x="3657600" y="4876800"/>
            <a:ext cx="44958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600" b="1">
                <a:solidFill>
                  <a:srgbClr val="FFFFFF"/>
                </a:solidFill>
              </a:rPr>
              <a:t>THE ENDOCRINE SOCIETY</a:t>
            </a:r>
          </a:p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600" b="1">
                <a:solidFill>
                  <a:srgbClr val="FFFFFF"/>
                </a:solidFill>
              </a:rPr>
              <a:t>OCTOBER 2003</a:t>
            </a:r>
            <a:endParaRPr lang="es-ES" altLang="es-ES" sz="16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1" y="566738"/>
            <a:ext cx="7772400" cy="1143000"/>
          </a:xfrm>
        </p:spPr>
        <p:txBody>
          <a:bodyPr/>
          <a:lstStyle/>
          <a:p>
            <a:r>
              <a:rPr lang="es-ES_tradnl" sz="2000" u="none">
                <a:latin typeface="Arial" charset="0"/>
              </a:rPr>
              <a:t>SEGUIMIENTO DEL CDT</a:t>
            </a:r>
            <a:br>
              <a:rPr lang="es-ES_tradnl" sz="2000" u="none">
                <a:latin typeface="Arial" charset="0"/>
              </a:rPr>
            </a:br>
            <a:r>
              <a:rPr lang="es-ES_tradnl" sz="2000" u="none">
                <a:latin typeface="Arial" charset="0"/>
              </a:rPr>
              <a:t/>
            </a:r>
            <a:br>
              <a:rPr lang="es-ES_tradnl" sz="2000" u="none">
                <a:latin typeface="Arial" charset="0"/>
              </a:rPr>
            </a:br>
            <a:r>
              <a:rPr lang="es-ES_tradnl" sz="1800" u="none">
                <a:latin typeface="Arial" charset="0"/>
              </a:rPr>
              <a:t>EXPLORACIONES ANATÓMICAS: IMAGEN</a:t>
            </a:r>
            <a:endParaRPr lang="es-ES" sz="1800" u="none">
              <a:latin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0" y="2187179"/>
            <a:ext cx="7772400" cy="1619250"/>
          </a:xfrm>
        </p:spPr>
        <p:txBody>
          <a:bodyPr/>
          <a:lstStyle/>
          <a:p>
            <a:r>
              <a:rPr lang="es-ES_tradnl" sz="1200" b="1">
                <a:solidFill>
                  <a:srgbClr val="FF3300"/>
                </a:solidFill>
                <a:latin typeface="Arial" charset="0"/>
              </a:rPr>
              <a:t>ECOGRAFIA SISTEMATICA DE CUELLO POR EXPERTO</a:t>
            </a:r>
          </a:p>
          <a:p>
            <a:endParaRPr lang="es-ES_tradnl" sz="1200" b="1">
              <a:solidFill>
                <a:srgbClr val="FF3300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s-ES_tradnl" sz="1200" b="1">
                <a:solidFill>
                  <a:schemeClr val="tx2"/>
                </a:solidFill>
                <a:latin typeface="Arial" charset="0"/>
              </a:rPr>
              <a:t>TAC DE TORAX</a:t>
            </a:r>
          </a:p>
          <a:p>
            <a:pPr>
              <a:lnSpc>
                <a:spcPct val="150000"/>
              </a:lnSpc>
            </a:pPr>
            <a:endParaRPr lang="es-ES_tradnl" sz="1200" b="1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s-ES_tradnl" sz="1200" b="1">
                <a:solidFill>
                  <a:schemeClr val="accent2"/>
                </a:solidFill>
                <a:latin typeface="Arial" charset="0"/>
              </a:rPr>
              <a:t>RM DE HUESOS ( CUERPO TOTAL )</a:t>
            </a:r>
          </a:p>
          <a:p>
            <a:pPr>
              <a:lnSpc>
                <a:spcPct val="150000"/>
              </a:lnSpc>
            </a:pPr>
            <a:endParaRPr lang="es-ES_tradnl" sz="1200" b="1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s-ES_tradnl" sz="1200" b="1">
                <a:solidFill>
                  <a:schemeClr val="accent1"/>
                </a:solidFill>
                <a:latin typeface="Arial" charset="0"/>
              </a:rPr>
              <a:t>RM  DE CEREBRO</a:t>
            </a:r>
          </a:p>
          <a:p>
            <a:pPr>
              <a:lnSpc>
                <a:spcPct val="150000"/>
              </a:lnSpc>
            </a:pPr>
            <a:endParaRPr lang="es-ES_tradnl" sz="1200" b="1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s-ES_tradnl" sz="1200" b="1">
                <a:solidFill>
                  <a:srgbClr val="99FF33"/>
                </a:solidFill>
                <a:latin typeface="Arial" charset="0"/>
              </a:rPr>
              <a:t>FDG-PET PARA SITUACIONES ESPECIALES</a:t>
            </a:r>
            <a:endParaRPr lang="es-ES" sz="1200" b="1">
              <a:solidFill>
                <a:srgbClr val="99FF33"/>
              </a:solidFill>
              <a:latin typeface="Arial" charset="0"/>
            </a:endParaRPr>
          </a:p>
          <a:p>
            <a:pPr>
              <a:buFontTx/>
              <a:buNone/>
            </a:pPr>
            <a:endParaRPr lang="es-E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0" y="4869160"/>
            <a:ext cx="8128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44500" y="1808560"/>
            <a:ext cx="8128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67544" y="5085184"/>
            <a:ext cx="9144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800" b="1" dirty="0">
                <a:sym typeface="Symbol" pitchFamily="18" charset="2"/>
              </a:rPr>
              <a:t>Grupo Europeo de CDT. </a:t>
            </a:r>
            <a:r>
              <a:rPr lang="es-ES_tradnl" sz="800" b="1" dirty="0" err="1">
                <a:sym typeface="Symbol" pitchFamily="18" charset="2"/>
              </a:rPr>
              <a:t>Eur</a:t>
            </a:r>
            <a:r>
              <a:rPr lang="es-ES_tradnl" sz="800" b="1" dirty="0">
                <a:sym typeface="Symbol" pitchFamily="18" charset="2"/>
              </a:rPr>
              <a:t>. J </a:t>
            </a:r>
            <a:r>
              <a:rPr lang="es-ES_tradnl" sz="800" b="1" dirty="0" err="1">
                <a:sym typeface="Symbol" pitchFamily="18" charset="2"/>
              </a:rPr>
              <a:t>Endocrinol</a:t>
            </a:r>
            <a:r>
              <a:rPr lang="es-ES_tradnl" sz="800" b="1" dirty="0">
                <a:sym typeface="Symbol" pitchFamily="18" charset="2"/>
              </a:rPr>
              <a:t> 151: 539-48, 2004                  Grupo Europeo de CDT. </a:t>
            </a:r>
            <a:r>
              <a:rPr lang="es-ES_tradnl" sz="800" b="1" dirty="0" err="1">
                <a:sym typeface="Symbol" pitchFamily="18" charset="2"/>
              </a:rPr>
              <a:t>Eur</a:t>
            </a:r>
            <a:r>
              <a:rPr lang="es-ES_tradnl" sz="800" b="1" dirty="0">
                <a:sym typeface="Symbol" pitchFamily="18" charset="2"/>
              </a:rPr>
              <a:t>. J </a:t>
            </a:r>
            <a:r>
              <a:rPr lang="es-ES_tradnl" sz="800" b="1" dirty="0" err="1">
                <a:sym typeface="Symbol" pitchFamily="18" charset="2"/>
              </a:rPr>
              <a:t>Endocrinol</a:t>
            </a:r>
            <a:r>
              <a:rPr lang="es-ES_tradnl" sz="800" b="1" dirty="0">
                <a:sym typeface="Symbol" pitchFamily="18" charset="2"/>
              </a:rPr>
              <a:t> 2005	</a:t>
            </a:r>
            <a:endParaRPr lang="es-ES" sz="800" b="1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s-ES_tradnl" sz="800" b="1" dirty="0">
                <a:sym typeface="Symbol" pitchFamily="18" charset="2"/>
              </a:rPr>
              <a:t>Grupo Europeo de CDT. </a:t>
            </a:r>
            <a:r>
              <a:rPr lang="es-ES_tradnl" sz="800" b="1" dirty="0" err="1">
                <a:sym typeface="Symbol" pitchFamily="18" charset="2"/>
              </a:rPr>
              <a:t>Eur</a:t>
            </a:r>
            <a:r>
              <a:rPr lang="es-ES_tradnl" sz="800" b="1" dirty="0">
                <a:sym typeface="Symbol" pitchFamily="18" charset="2"/>
              </a:rPr>
              <a:t>. J </a:t>
            </a:r>
            <a:r>
              <a:rPr lang="es-ES_tradnl" sz="800" b="1" dirty="0" err="1">
                <a:sym typeface="Symbol" pitchFamily="18" charset="2"/>
              </a:rPr>
              <a:t>Endocrinol</a:t>
            </a:r>
            <a:r>
              <a:rPr lang="es-ES_tradnl" sz="800" b="1" dirty="0">
                <a:sym typeface="Symbol" pitchFamily="18" charset="2"/>
              </a:rPr>
              <a:t> 150: 105-12, 2004                  Grupo Europeo de CDT. </a:t>
            </a:r>
            <a:r>
              <a:rPr lang="es-ES_tradnl" sz="800" b="1" dirty="0" err="1">
                <a:sym typeface="Symbol" pitchFamily="18" charset="2"/>
              </a:rPr>
              <a:t>Eur</a:t>
            </a:r>
            <a:r>
              <a:rPr lang="es-ES_tradnl" sz="800" b="1" dirty="0">
                <a:sym typeface="Symbol" pitchFamily="18" charset="2"/>
              </a:rPr>
              <a:t>. J </a:t>
            </a:r>
            <a:r>
              <a:rPr lang="es-ES_tradnl" sz="800" b="1" dirty="0" err="1">
                <a:sym typeface="Symbol" pitchFamily="18" charset="2"/>
              </a:rPr>
              <a:t>Endocrinol</a:t>
            </a:r>
            <a:r>
              <a:rPr lang="es-ES_tradnl" sz="800" b="1" dirty="0">
                <a:sym typeface="Symbol" pitchFamily="18" charset="2"/>
              </a:rPr>
              <a:t> 2005 </a:t>
            </a:r>
            <a:endParaRPr lang="es-ES" sz="800" b="1" dirty="0">
              <a:sym typeface="Symbol" pitchFamily="18" charset="2"/>
            </a:endParaRPr>
          </a:p>
          <a:p>
            <a:pPr algn="ctr">
              <a:spcBef>
                <a:spcPct val="50000"/>
              </a:spcBef>
            </a:pPr>
            <a:endParaRPr lang="es-ES" sz="1000" b="1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1800" u="none" smtClean="0"/>
              <a:t>FUNDAMENTOS ACTUALES DEL TRATAMIENTO DEL CANCER DIFERENCIADO DE TIROIDES.</a:t>
            </a:r>
            <a:endParaRPr lang="es-ES" sz="1800" u="none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2240756"/>
            <a:ext cx="7772400" cy="1504950"/>
          </a:xfrm>
        </p:spPr>
        <p:txBody>
          <a:bodyPr/>
          <a:lstStyle/>
          <a:p>
            <a:pPr eaLnBrk="1" hangingPunct="1"/>
            <a:r>
              <a:rPr lang="es-ES_tradnl" sz="1200" b="1" smtClean="0">
                <a:solidFill>
                  <a:schemeClr val="tx2"/>
                </a:solidFill>
              </a:rPr>
              <a:t>CRITERIOS DE REMISION TUMORAL</a:t>
            </a:r>
          </a:p>
          <a:p>
            <a:pPr lvl="1" eaLnBrk="1" hangingPunct="1"/>
            <a:endParaRPr lang="es-ES_tradnl" sz="1200" b="1" smtClean="0"/>
          </a:p>
          <a:p>
            <a:pPr lvl="1" eaLnBrk="1" hangingPunct="1"/>
            <a:r>
              <a:rPr lang="es-ES_tradnl" sz="1200" b="1" smtClean="0"/>
              <a:t>TG INDETECTABLE </a:t>
            </a:r>
          </a:p>
          <a:p>
            <a:pPr lvl="1" eaLnBrk="1" hangingPunct="1"/>
            <a:endParaRPr lang="es-ES_tradnl" sz="1200" b="1" smtClean="0"/>
          </a:p>
          <a:p>
            <a:pPr lvl="1" eaLnBrk="1" hangingPunct="1"/>
            <a:r>
              <a:rPr lang="es-ES_tradnl" sz="1200" b="1" smtClean="0"/>
              <a:t>+  TG-Ac INDETECTABLES</a:t>
            </a:r>
          </a:p>
          <a:p>
            <a:pPr lvl="1" eaLnBrk="1" hangingPunct="1"/>
            <a:endParaRPr lang="es-ES_tradnl" sz="1200" b="1" smtClean="0"/>
          </a:p>
          <a:p>
            <a:pPr lvl="1" eaLnBrk="1" hangingPunct="1"/>
            <a:r>
              <a:rPr lang="es-ES_tradnl" sz="1200" b="1" smtClean="0"/>
              <a:t>+  TSH ALTO &gt; 25 mcUI/ml</a:t>
            </a:r>
          </a:p>
          <a:p>
            <a:pPr lvl="1" eaLnBrk="1" hangingPunct="1"/>
            <a:endParaRPr lang="es-ES_tradnl" sz="1200" b="1" smtClean="0"/>
          </a:p>
          <a:p>
            <a:pPr lvl="1" eaLnBrk="1" hangingPunct="1"/>
            <a:r>
              <a:rPr lang="es-ES_tradnl" sz="1200" b="1" smtClean="0"/>
              <a:t>+  1/ 2 RASTREOS NEGATIVOS CON DOSIS TERAPÉUTICA</a:t>
            </a:r>
          </a:p>
          <a:p>
            <a:pPr lvl="1" eaLnBrk="1" hangingPunct="1">
              <a:buFontTx/>
              <a:buNone/>
            </a:pPr>
            <a:r>
              <a:rPr lang="es-ES_tradnl" sz="1200" b="1" smtClean="0"/>
              <a:t>            (EXCEPTO EN ESTADIO I, BAJO RIESGO ).</a:t>
            </a:r>
          </a:p>
          <a:p>
            <a:pPr eaLnBrk="1" hangingPunct="1">
              <a:buFontTx/>
              <a:buNone/>
            </a:pPr>
            <a:endParaRPr lang="es-ES" smtClean="0"/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>
            <a:off x="406400" y="18288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>
            <a:off x="395536" y="486916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200150"/>
            <a:ext cx="7772400" cy="1143000"/>
          </a:xfrm>
        </p:spPr>
        <p:txBody>
          <a:bodyPr/>
          <a:lstStyle/>
          <a:p>
            <a:r>
              <a:rPr lang="es-ES_tradnl" sz="1800" dirty="0">
                <a:latin typeface="Arial" charset="0"/>
              </a:rPr>
              <a:t>CRITERIOS DE REMISIÓN DE CA PAPILAR/FOLICULAR </a:t>
            </a:r>
            <a:r>
              <a:rPr lang="es-ES_tradnl" sz="1800" dirty="0" smtClean="0">
                <a:latin typeface="Arial" charset="0"/>
              </a:rPr>
              <a:t/>
            </a:r>
            <a:br>
              <a:rPr lang="es-ES_tradnl" sz="1800" dirty="0" smtClean="0">
                <a:latin typeface="Arial" charset="0"/>
              </a:rPr>
            </a:br>
            <a:r>
              <a:rPr lang="es-ES_tradnl" sz="1800" dirty="0" smtClean="0">
                <a:latin typeface="Arial" charset="0"/>
              </a:rPr>
              <a:t>CON </a:t>
            </a:r>
            <a:r>
              <a:rPr lang="es-ES_tradnl" sz="1800" dirty="0">
                <a:latin typeface="Arial" charset="0"/>
              </a:rPr>
              <a:t>Ac anti-TG POSITIVOS</a:t>
            </a:r>
            <a:endParaRPr lang="es-ES" sz="1800" dirty="0">
              <a:latin typeface="Arial" charset="0"/>
            </a:endParaRPr>
          </a:p>
        </p:txBody>
      </p:sp>
      <p:sp>
        <p:nvSpPr>
          <p:cNvPr id="14339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35000" y="2078831"/>
            <a:ext cx="7772400" cy="1390650"/>
          </a:xfrm>
          <a:noFill/>
        </p:spPr>
        <p:txBody>
          <a:bodyPr/>
          <a:lstStyle/>
          <a:p>
            <a:endParaRPr lang="es-ES" sz="1400" b="1" dirty="0">
              <a:latin typeface="Arial" charset="0"/>
            </a:endParaRPr>
          </a:p>
          <a:p>
            <a:endParaRPr lang="es-ES" sz="1400" b="1" dirty="0">
              <a:latin typeface="Arial" charset="0"/>
            </a:endParaRPr>
          </a:p>
          <a:p>
            <a:r>
              <a:rPr lang="es-ES" sz="1000" b="1" dirty="0">
                <a:latin typeface="Arial" charset="0"/>
              </a:rPr>
              <a:t>1 ó 2 SCANNER </a:t>
            </a:r>
            <a:r>
              <a:rPr lang="es-ES" sz="1000" b="1" dirty="0" smtClean="0">
                <a:latin typeface="Arial" charset="0"/>
              </a:rPr>
              <a:t>   NEGATIVOS </a:t>
            </a:r>
            <a:r>
              <a:rPr lang="es-ES" sz="1000" b="1" dirty="0">
                <a:latin typeface="Arial" charset="0"/>
              </a:rPr>
              <a:t>CON DOSIS TERAP</a:t>
            </a:r>
            <a:r>
              <a:rPr lang="es-ES_tradnl" sz="1000" b="1" dirty="0">
                <a:latin typeface="Arial" charset="0"/>
              </a:rPr>
              <a:t>E</a:t>
            </a:r>
            <a:r>
              <a:rPr lang="es-ES" sz="1000" b="1" dirty="0">
                <a:latin typeface="Arial" charset="0"/>
              </a:rPr>
              <a:t>UTICA </a:t>
            </a:r>
            <a:r>
              <a:rPr lang="es-ES" sz="1000" b="1" dirty="0" smtClean="0">
                <a:latin typeface="Arial" charset="0"/>
              </a:rPr>
              <a:t> DE I131  Y CON  TSH ALTO</a:t>
            </a:r>
            <a:endParaRPr lang="es-ES" sz="1000" b="1" dirty="0">
              <a:latin typeface="Arial" charset="0"/>
            </a:endParaRPr>
          </a:p>
          <a:p>
            <a:endParaRPr lang="es-ES" sz="1000" b="1" dirty="0">
              <a:latin typeface="Arial" charset="0"/>
            </a:endParaRPr>
          </a:p>
          <a:p>
            <a:r>
              <a:rPr lang="es-ES" sz="1000" b="1" dirty="0">
                <a:latin typeface="Arial" charset="0"/>
              </a:rPr>
              <a:t>ECOGRAFÍA DE CUELLO NEGATIVA</a:t>
            </a:r>
          </a:p>
          <a:p>
            <a:endParaRPr lang="es-ES" sz="1000" b="1" dirty="0">
              <a:latin typeface="Arial" charset="0"/>
            </a:endParaRPr>
          </a:p>
          <a:p>
            <a:r>
              <a:rPr lang="es-ES" sz="1000" b="1" dirty="0" smtClean="0">
                <a:latin typeface="Arial" charset="0"/>
              </a:rPr>
              <a:t> T</a:t>
            </a:r>
            <a:r>
              <a:rPr lang="es-ES_tradnl" sz="1000" b="1" dirty="0">
                <a:latin typeface="Arial" charset="0"/>
              </a:rPr>
              <a:t>A</a:t>
            </a:r>
            <a:r>
              <a:rPr lang="es-ES" sz="1000" b="1" dirty="0">
                <a:latin typeface="Arial" charset="0"/>
              </a:rPr>
              <a:t>C</a:t>
            </a:r>
            <a:r>
              <a:rPr lang="es-ES_tradnl" sz="1000" b="1" dirty="0">
                <a:latin typeface="Arial" charset="0"/>
              </a:rPr>
              <a:t> </a:t>
            </a:r>
            <a:r>
              <a:rPr lang="es-ES_tradnl" sz="1000" b="1" dirty="0" smtClean="0">
                <a:latin typeface="Arial" charset="0"/>
              </a:rPr>
              <a:t> TORAX, MEDIASTINO  Y CUELLO NEGATIVO</a:t>
            </a:r>
            <a:endParaRPr lang="es-ES_tradnl" sz="1000" b="1" dirty="0">
              <a:latin typeface="Arial" charset="0"/>
            </a:endParaRPr>
          </a:p>
          <a:p>
            <a:endParaRPr lang="es-ES" sz="1000" b="1" dirty="0">
              <a:latin typeface="Arial" charset="0"/>
            </a:endParaRPr>
          </a:p>
          <a:p>
            <a:r>
              <a:rPr lang="es-ES" sz="1000" b="1" dirty="0" smtClean="0">
                <a:latin typeface="Arial" charset="0"/>
              </a:rPr>
              <a:t>R. MAGNÉTICA  DE CEREBRO – HUESOS   ( ? )</a:t>
            </a:r>
            <a:endParaRPr lang="es-ES" sz="1000" b="1" dirty="0">
              <a:latin typeface="Arial" charset="0"/>
            </a:endParaRPr>
          </a:p>
        </p:txBody>
      </p:sp>
      <p:sp>
        <p:nvSpPr>
          <p:cNvPr id="14340" name="Line 9"/>
          <p:cNvSpPr>
            <a:spLocks noChangeShapeType="1"/>
          </p:cNvSpPr>
          <p:nvPr/>
        </p:nvSpPr>
        <p:spPr bwMode="auto">
          <a:xfrm>
            <a:off x="508000" y="21717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1" name="Line 10"/>
          <p:cNvSpPr>
            <a:spLocks noChangeShapeType="1"/>
          </p:cNvSpPr>
          <p:nvPr/>
        </p:nvSpPr>
        <p:spPr bwMode="auto">
          <a:xfrm>
            <a:off x="508000" y="41148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711201" y="4286250"/>
            <a:ext cx="260199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1000" b="1">
                <a:sym typeface="Symbol" pitchFamily="18" charset="2"/>
              </a:rPr>
              <a:t>Wang et al. JCEM 84:2291-2302, 1999</a:t>
            </a:r>
          </a:p>
          <a:p>
            <a:pPr>
              <a:spcBef>
                <a:spcPct val="20000"/>
              </a:spcBef>
            </a:pPr>
            <a:r>
              <a:rPr lang="es-ES" sz="1000" b="1">
                <a:sym typeface="Symbol" pitchFamily="18" charset="2"/>
              </a:rPr>
              <a:t>Gri</a:t>
            </a:r>
            <a:r>
              <a:rPr lang="es-ES_tradnl" sz="1000" b="1">
                <a:sym typeface="Symbol" pitchFamily="18" charset="2"/>
              </a:rPr>
              <a:t>g</a:t>
            </a:r>
            <a:r>
              <a:rPr lang="es-ES" sz="1000" b="1">
                <a:sym typeface="Symbol" pitchFamily="18" charset="2"/>
              </a:rPr>
              <a:t>sby et al. Cancer 85:945-51, 1999</a:t>
            </a:r>
          </a:p>
          <a:p>
            <a:pPr>
              <a:spcBef>
                <a:spcPct val="20000"/>
              </a:spcBef>
            </a:pPr>
            <a:r>
              <a:rPr lang="es-ES" sz="1000" b="1">
                <a:sym typeface="Symbol" pitchFamily="18" charset="2"/>
              </a:rPr>
              <a:t>Mazzaferri et al. Oncology 13:391-442,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2051" descr="cuerp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81075"/>
            <a:ext cx="4781550" cy="55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9" name="Freeform 2053" descr="Gotas de agua"/>
          <p:cNvSpPr>
            <a:spLocks noChangeAspect="1"/>
          </p:cNvSpPr>
          <p:nvPr/>
        </p:nvSpPr>
        <p:spPr bwMode="auto">
          <a:xfrm>
            <a:off x="4262438" y="1557338"/>
            <a:ext cx="409575" cy="261937"/>
          </a:xfrm>
          <a:custGeom>
            <a:avLst/>
            <a:gdLst>
              <a:gd name="T0" fmla="*/ 780 w 1220"/>
              <a:gd name="T1" fmla="*/ 0 h 1260"/>
              <a:gd name="T2" fmla="*/ 820 w 1220"/>
              <a:gd name="T3" fmla="*/ 340 h 1260"/>
              <a:gd name="T4" fmla="*/ 840 w 1220"/>
              <a:gd name="T5" fmla="*/ 400 h 1260"/>
              <a:gd name="T6" fmla="*/ 920 w 1220"/>
              <a:gd name="T7" fmla="*/ 420 h 1260"/>
              <a:gd name="T8" fmla="*/ 1040 w 1220"/>
              <a:gd name="T9" fmla="*/ 480 h 1260"/>
              <a:gd name="T10" fmla="*/ 1160 w 1220"/>
              <a:gd name="T11" fmla="*/ 640 h 1260"/>
              <a:gd name="T12" fmla="*/ 1200 w 1220"/>
              <a:gd name="T13" fmla="*/ 760 h 1260"/>
              <a:gd name="T14" fmla="*/ 1220 w 1220"/>
              <a:gd name="T15" fmla="*/ 820 h 1260"/>
              <a:gd name="T16" fmla="*/ 1200 w 1220"/>
              <a:gd name="T17" fmla="*/ 980 h 1260"/>
              <a:gd name="T18" fmla="*/ 1020 w 1220"/>
              <a:gd name="T19" fmla="*/ 1100 h 1260"/>
              <a:gd name="T20" fmla="*/ 600 w 1220"/>
              <a:gd name="T21" fmla="*/ 1260 h 1260"/>
              <a:gd name="T22" fmla="*/ 220 w 1220"/>
              <a:gd name="T23" fmla="*/ 1240 h 1260"/>
              <a:gd name="T24" fmla="*/ 100 w 1220"/>
              <a:gd name="T25" fmla="*/ 1200 h 1260"/>
              <a:gd name="T26" fmla="*/ 0 w 1220"/>
              <a:gd name="T27" fmla="*/ 900 h 1260"/>
              <a:gd name="T28" fmla="*/ 140 w 1220"/>
              <a:gd name="T29" fmla="*/ 580 h 1260"/>
              <a:gd name="T30" fmla="*/ 180 w 1220"/>
              <a:gd name="T31" fmla="*/ 520 h 1260"/>
              <a:gd name="T32" fmla="*/ 240 w 1220"/>
              <a:gd name="T33" fmla="*/ 500 h 1260"/>
              <a:gd name="T34" fmla="*/ 300 w 1220"/>
              <a:gd name="T35" fmla="*/ 460 h 1260"/>
              <a:gd name="T36" fmla="*/ 540 w 1220"/>
              <a:gd name="T37" fmla="*/ 400 h 1260"/>
              <a:gd name="T38" fmla="*/ 560 w 1220"/>
              <a:gd name="T39" fmla="*/ 260 h 1260"/>
              <a:gd name="T40" fmla="*/ 500 w 1220"/>
              <a:gd name="T41" fmla="*/ 220 h 1260"/>
              <a:gd name="T42" fmla="*/ 500 w 1220"/>
              <a:gd name="T43" fmla="*/ 140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20" h="1260">
                <a:moveTo>
                  <a:pt x="780" y="0"/>
                </a:moveTo>
                <a:cubicBezTo>
                  <a:pt x="792" y="147"/>
                  <a:pt x="789" y="215"/>
                  <a:pt x="820" y="340"/>
                </a:cubicBezTo>
                <a:cubicBezTo>
                  <a:pt x="825" y="360"/>
                  <a:pt x="824" y="387"/>
                  <a:pt x="840" y="400"/>
                </a:cubicBezTo>
                <a:cubicBezTo>
                  <a:pt x="861" y="417"/>
                  <a:pt x="894" y="412"/>
                  <a:pt x="920" y="420"/>
                </a:cubicBezTo>
                <a:cubicBezTo>
                  <a:pt x="992" y="441"/>
                  <a:pt x="974" y="436"/>
                  <a:pt x="1040" y="480"/>
                </a:cubicBezTo>
                <a:cubicBezTo>
                  <a:pt x="1066" y="559"/>
                  <a:pt x="1090" y="593"/>
                  <a:pt x="1160" y="640"/>
                </a:cubicBezTo>
                <a:cubicBezTo>
                  <a:pt x="1173" y="680"/>
                  <a:pt x="1187" y="720"/>
                  <a:pt x="1200" y="760"/>
                </a:cubicBezTo>
                <a:cubicBezTo>
                  <a:pt x="1207" y="780"/>
                  <a:pt x="1220" y="820"/>
                  <a:pt x="1220" y="820"/>
                </a:cubicBezTo>
                <a:cubicBezTo>
                  <a:pt x="1213" y="873"/>
                  <a:pt x="1218" y="929"/>
                  <a:pt x="1200" y="980"/>
                </a:cubicBezTo>
                <a:cubicBezTo>
                  <a:pt x="1181" y="1034"/>
                  <a:pt x="1066" y="1069"/>
                  <a:pt x="1020" y="1100"/>
                </a:cubicBezTo>
                <a:cubicBezTo>
                  <a:pt x="916" y="1256"/>
                  <a:pt x="770" y="1243"/>
                  <a:pt x="600" y="1260"/>
                </a:cubicBezTo>
                <a:cubicBezTo>
                  <a:pt x="473" y="1253"/>
                  <a:pt x="346" y="1255"/>
                  <a:pt x="220" y="1240"/>
                </a:cubicBezTo>
                <a:cubicBezTo>
                  <a:pt x="178" y="1235"/>
                  <a:pt x="100" y="1200"/>
                  <a:pt x="100" y="1200"/>
                </a:cubicBezTo>
                <a:cubicBezTo>
                  <a:pt x="64" y="1093"/>
                  <a:pt x="64" y="996"/>
                  <a:pt x="0" y="900"/>
                </a:cubicBezTo>
                <a:cubicBezTo>
                  <a:pt x="20" y="743"/>
                  <a:pt x="7" y="669"/>
                  <a:pt x="140" y="580"/>
                </a:cubicBezTo>
                <a:cubicBezTo>
                  <a:pt x="153" y="560"/>
                  <a:pt x="161" y="535"/>
                  <a:pt x="180" y="520"/>
                </a:cubicBezTo>
                <a:cubicBezTo>
                  <a:pt x="196" y="507"/>
                  <a:pt x="221" y="509"/>
                  <a:pt x="240" y="500"/>
                </a:cubicBezTo>
                <a:cubicBezTo>
                  <a:pt x="261" y="489"/>
                  <a:pt x="278" y="470"/>
                  <a:pt x="300" y="460"/>
                </a:cubicBezTo>
                <a:cubicBezTo>
                  <a:pt x="395" y="418"/>
                  <a:pt x="439" y="417"/>
                  <a:pt x="540" y="400"/>
                </a:cubicBezTo>
                <a:cubicBezTo>
                  <a:pt x="576" y="345"/>
                  <a:pt x="607" y="331"/>
                  <a:pt x="560" y="260"/>
                </a:cubicBezTo>
                <a:cubicBezTo>
                  <a:pt x="547" y="240"/>
                  <a:pt x="511" y="241"/>
                  <a:pt x="500" y="220"/>
                </a:cubicBezTo>
                <a:cubicBezTo>
                  <a:pt x="488" y="196"/>
                  <a:pt x="500" y="167"/>
                  <a:pt x="500" y="140"/>
                </a:cubicBezTo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000" b="1">
              <a:solidFill>
                <a:srgbClr val="FFFFFF"/>
              </a:solidFill>
            </a:endParaRPr>
          </a:p>
        </p:txBody>
      </p:sp>
      <p:pic>
        <p:nvPicPr>
          <p:cNvPr id="144390" name="Picture 2054" descr="he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781300"/>
            <a:ext cx="73660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1" name="Picture 205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3932238"/>
            <a:ext cx="9826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2" name="Picture 2056" descr="muscle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1316">
            <a:off x="2555875" y="4149725"/>
            <a:ext cx="908050" cy="1069975"/>
          </a:xfrm>
          <a:prstGeom prst="rect">
            <a:avLst/>
          </a:prstGeom>
          <a:noFill/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3" name="Picture 2057" descr="muscle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0121">
            <a:off x="5300663" y="3995737"/>
            <a:ext cx="908050" cy="1069975"/>
          </a:xfrm>
          <a:prstGeom prst="rect">
            <a:avLst/>
          </a:prstGeom>
          <a:noFill/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4" name="Picture 205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8" t="29584"/>
          <a:stretch>
            <a:fillRect/>
          </a:stretch>
        </p:blipFill>
        <p:spPr bwMode="auto">
          <a:xfrm>
            <a:off x="3935413" y="4724400"/>
            <a:ext cx="12287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5" name="Text Box 2059"/>
          <p:cNvSpPr txBox="1">
            <a:spLocks noChangeArrowheads="1"/>
          </p:cNvSpPr>
          <p:nvPr/>
        </p:nvSpPr>
        <p:spPr bwMode="auto">
          <a:xfrm>
            <a:off x="2054058" y="182563"/>
            <a:ext cx="4761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 b="1" dirty="0" smtClean="0">
                <a:solidFill>
                  <a:srgbClr val="CCFF33"/>
                </a:solidFill>
              </a:rPr>
              <a:t>ACCIÓN DE  </a:t>
            </a:r>
            <a:r>
              <a:rPr lang="es-ES_tradnl" altLang="es-ES" sz="2000" b="1" dirty="0">
                <a:solidFill>
                  <a:srgbClr val="CCFF33"/>
                </a:solidFill>
              </a:rPr>
              <a:t>HORMONAS TIROIDEAS</a:t>
            </a:r>
          </a:p>
        </p:txBody>
      </p:sp>
      <p:sp>
        <p:nvSpPr>
          <p:cNvPr id="144396" name="Rectangle 2060"/>
          <p:cNvSpPr>
            <a:spLocks noChangeArrowheads="1"/>
          </p:cNvSpPr>
          <p:nvPr/>
        </p:nvSpPr>
        <p:spPr bwMode="auto">
          <a:xfrm>
            <a:off x="4022725" y="3306763"/>
            <a:ext cx="1098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sz="1000" b="1">
                <a:solidFill>
                  <a:srgbClr val="FFFFFF"/>
                </a:solidFill>
              </a:rPr>
              <a:t>	</a:t>
            </a:r>
            <a:endParaRPr lang="es-ES" altLang="es-ES" sz="1000" b="1">
              <a:solidFill>
                <a:srgbClr val="FFFFFF"/>
              </a:solidFill>
            </a:endParaRPr>
          </a:p>
        </p:txBody>
      </p:sp>
      <p:graphicFrame>
        <p:nvGraphicFramePr>
          <p:cNvPr id="144402" name="Object 2066"/>
          <p:cNvGraphicFramePr>
            <a:graphicFrameLocks noChangeAspect="1"/>
          </p:cNvGraphicFramePr>
          <p:nvPr/>
        </p:nvGraphicFramePr>
        <p:xfrm>
          <a:off x="4716463" y="5373688"/>
          <a:ext cx="588962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PHOTO-PAINT" r:id="rId9" imgW="1663492" imgH="3047619" progId="">
                  <p:embed/>
                </p:oleObj>
              </mc:Choice>
              <mc:Fallback>
                <p:oleObj name="PHOTO-PAINT" r:id="rId9" imgW="1663492" imgH="3047619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5373688"/>
                        <a:ext cx="588962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3" name="Freeform 2067"/>
          <p:cNvSpPr>
            <a:spLocks noChangeAspect="1"/>
          </p:cNvSpPr>
          <p:nvPr/>
        </p:nvSpPr>
        <p:spPr bwMode="auto">
          <a:xfrm>
            <a:off x="3995738" y="1125538"/>
            <a:ext cx="901700" cy="647700"/>
          </a:xfrm>
          <a:custGeom>
            <a:avLst/>
            <a:gdLst>
              <a:gd name="T0" fmla="*/ 37 w 518"/>
              <a:gd name="T1" fmla="*/ 229 h 305"/>
              <a:gd name="T2" fmla="*/ 41 w 518"/>
              <a:gd name="T3" fmla="*/ 86 h 305"/>
              <a:gd name="T4" fmla="*/ 84 w 518"/>
              <a:gd name="T5" fmla="*/ 34 h 305"/>
              <a:gd name="T6" fmla="*/ 107 w 518"/>
              <a:gd name="T7" fmla="*/ 24 h 305"/>
              <a:gd name="T8" fmla="*/ 279 w 518"/>
              <a:gd name="T9" fmla="*/ 15 h 305"/>
              <a:gd name="T10" fmla="*/ 316 w 518"/>
              <a:gd name="T11" fmla="*/ 26 h 305"/>
              <a:gd name="T12" fmla="*/ 353 w 518"/>
              <a:gd name="T13" fmla="*/ 13 h 305"/>
              <a:gd name="T14" fmla="*/ 450 w 518"/>
              <a:gd name="T15" fmla="*/ 56 h 305"/>
              <a:gd name="T16" fmla="*/ 500 w 518"/>
              <a:gd name="T17" fmla="*/ 100 h 305"/>
              <a:gd name="T18" fmla="*/ 517 w 518"/>
              <a:gd name="T19" fmla="*/ 190 h 305"/>
              <a:gd name="T20" fmla="*/ 501 w 518"/>
              <a:gd name="T21" fmla="*/ 267 h 305"/>
              <a:gd name="T22" fmla="*/ 479 w 518"/>
              <a:gd name="T23" fmla="*/ 216 h 305"/>
              <a:gd name="T24" fmla="*/ 453 w 518"/>
              <a:gd name="T25" fmla="*/ 126 h 305"/>
              <a:gd name="T26" fmla="*/ 411 w 518"/>
              <a:gd name="T27" fmla="*/ 135 h 305"/>
              <a:gd name="T28" fmla="*/ 374 w 518"/>
              <a:gd name="T29" fmla="*/ 120 h 305"/>
              <a:gd name="T30" fmla="*/ 412 w 518"/>
              <a:gd name="T31" fmla="*/ 95 h 305"/>
              <a:gd name="T32" fmla="*/ 408 w 518"/>
              <a:gd name="T33" fmla="*/ 78 h 305"/>
              <a:gd name="T34" fmla="*/ 367 w 518"/>
              <a:gd name="T35" fmla="*/ 54 h 305"/>
              <a:gd name="T36" fmla="*/ 297 w 518"/>
              <a:gd name="T37" fmla="*/ 62 h 305"/>
              <a:gd name="T38" fmla="*/ 319 w 518"/>
              <a:gd name="T39" fmla="*/ 109 h 305"/>
              <a:gd name="T40" fmla="*/ 309 w 518"/>
              <a:gd name="T41" fmla="*/ 122 h 305"/>
              <a:gd name="T42" fmla="*/ 273 w 518"/>
              <a:gd name="T43" fmla="*/ 88 h 305"/>
              <a:gd name="T44" fmla="*/ 153 w 518"/>
              <a:gd name="T45" fmla="*/ 65 h 305"/>
              <a:gd name="T46" fmla="*/ 166 w 518"/>
              <a:gd name="T47" fmla="*/ 89 h 305"/>
              <a:gd name="T48" fmla="*/ 174 w 518"/>
              <a:gd name="T49" fmla="*/ 126 h 305"/>
              <a:gd name="T50" fmla="*/ 115 w 518"/>
              <a:gd name="T51" fmla="*/ 78 h 305"/>
              <a:gd name="T52" fmla="*/ 73 w 518"/>
              <a:gd name="T53" fmla="*/ 103 h 305"/>
              <a:gd name="T54" fmla="*/ 58 w 518"/>
              <a:gd name="T55" fmla="*/ 156 h 305"/>
              <a:gd name="T56" fmla="*/ 48 w 518"/>
              <a:gd name="T57" fmla="*/ 173 h 305"/>
              <a:gd name="T58" fmla="*/ 79 w 518"/>
              <a:gd name="T59" fmla="*/ 220 h 305"/>
              <a:gd name="T60" fmla="*/ 60 w 518"/>
              <a:gd name="T61" fmla="*/ 236 h 305"/>
              <a:gd name="T62" fmla="*/ 59 w 518"/>
              <a:gd name="T63" fmla="*/ 290 h 305"/>
              <a:gd name="T64" fmla="*/ 46 w 518"/>
              <a:gd name="T65" fmla="*/ 263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8" h="305">
                <a:moveTo>
                  <a:pt x="59" y="280"/>
                </a:moveTo>
                <a:cubicBezTo>
                  <a:pt x="20" y="251"/>
                  <a:pt x="59" y="285"/>
                  <a:pt x="37" y="229"/>
                </a:cubicBezTo>
                <a:cubicBezTo>
                  <a:pt x="34" y="221"/>
                  <a:pt x="19" y="209"/>
                  <a:pt x="19" y="209"/>
                </a:cubicBezTo>
                <a:cubicBezTo>
                  <a:pt x="21" y="187"/>
                  <a:pt x="0" y="114"/>
                  <a:pt x="41" y="86"/>
                </a:cubicBezTo>
                <a:cubicBezTo>
                  <a:pt x="52" y="63"/>
                  <a:pt x="43" y="71"/>
                  <a:pt x="60" y="59"/>
                </a:cubicBezTo>
                <a:cubicBezTo>
                  <a:pt x="64" y="52"/>
                  <a:pt x="75" y="38"/>
                  <a:pt x="84" y="34"/>
                </a:cubicBezTo>
                <a:cubicBezTo>
                  <a:pt x="87" y="31"/>
                  <a:pt x="93" y="31"/>
                  <a:pt x="98" y="30"/>
                </a:cubicBezTo>
                <a:cubicBezTo>
                  <a:pt x="101" y="28"/>
                  <a:pt x="103" y="25"/>
                  <a:pt x="107" y="24"/>
                </a:cubicBezTo>
                <a:cubicBezTo>
                  <a:pt x="116" y="21"/>
                  <a:pt x="135" y="18"/>
                  <a:pt x="135" y="18"/>
                </a:cubicBezTo>
                <a:cubicBezTo>
                  <a:pt x="176" y="0"/>
                  <a:pt x="234" y="11"/>
                  <a:pt x="279" y="15"/>
                </a:cubicBezTo>
                <a:cubicBezTo>
                  <a:pt x="281" y="18"/>
                  <a:pt x="280" y="22"/>
                  <a:pt x="284" y="25"/>
                </a:cubicBezTo>
                <a:cubicBezTo>
                  <a:pt x="293" y="32"/>
                  <a:pt x="307" y="27"/>
                  <a:pt x="316" y="26"/>
                </a:cubicBezTo>
                <a:cubicBezTo>
                  <a:pt x="319" y="23"/>
                  <a:pt x="321" y="20"/>
                  <a:pt x="326" y="19"/>
                </a:cubicBezTo>
                <a:cubicBezTo>
                  <a:pt x="334" y="16"/>
                  <a:pt x="353" y="13"/>
                  <a:pt x="353" y="13"/>
                </a:cubicBezTo>
                <a:cubicBezTo>
                  <a:pt x="377" y="19"/>
                  <a:pt x="403" y="23"/>
                  <a:pt x="428" y="28"/>
                </a:cubicBezTo>
                <a:cubicBezTo>
                  <a:pt x="460" y="45"/>
                  <a:pt x="420" y="21"/>
                  <a:pt x="450" y="56"/>
                </a:cubicBezTo>
                <a:cubicBezTo>
                  <a:pt x="460" y="66"/>
                  <a:pt x="467" y="72"/>
                  <a:pt x="482" y="80"/>
                </a:cubicBezTo>
                <a:cubicBezTo>
                  <a:pt x="488" y="86"/>
                  <a:pt x="494" y="93"/>
                  <a:pt x="500" y="100"/>
                </a:cubicBezTo>
                <a:cubicBezTo>
                  <a:pt x="518" y="120"/>
                  <a:pt x="501" y="147"/>
                  <a:pt x="503" y="170"/>
                </a:cubicBezTo>
                <a:cubicBezTo>
                  <a:pt x="504" y="178"/>
                  <a:pt x="511" y="184"/>
                  <a:pt x="517" y="190"/>
                </a:cubicBezTo>
                <a:cubicBezTo>
                  <a:pt x="512" y="211"/>
                  <a:pt x="510" y="233"/>
                  <a:pt x="506" y="254"/>
                </a:cubicBezTo>
                <a:cubicBezTo>
                  <a:pt x="505" y="258"/>
                  <a:pt x="501" y="267"/>
                  <a:pt x="501" y="267"/>
                </a:cubicBezTo>
                <a:cubicBezTo>
                  <a:pt x="493" y="272"/>
                  <a:pt x="473" y="290"/>
                  <a:pt x="459" y="269"/>
                </a:cubicBezTo>
                <a:cubicBezTo>
                  <a:pt x="449" y="254"/>
                  <a:pt x="463" y="228"/>
                  <a:pt x="479" y="216"/>
                </a:cubicBezTo>
                <a:cubicBezTo>
                  <a:pt x="476" y="175"/>
                  <a:pt x="477" y="169"/>
                  <a:pt x="462" y="136"/>
                </a:cubicBezTo>
                <a:cubicBezTo>
                  <a:pt x="460" y="132"/>
                  <a:pt x="458" y="128"/>
                  <a:pt x="453" y="126"/>
                </a:cubicBezTo>
                <a:cubicBezTo>
                  <a:pt x="445" y="122"/>
                  <a:pt x="425" y="118"/>
                  <a:pt x="425" y="118"/>
                </a:cubicBezTo>
                <a:cubicBezTo>
                  <a:pt x="397" y="137"/>
                  <a:pt x="435" y="110"/>
                  <a:pt x="411" y="135"/>
                </a:cubicBezTo>
                <a:cubicBezTo>
                  <a:pt x="402" y="144"/>
                  <a:pt x="385" y="149"/>
                  <a:pt x="373" y="157"/>
                </a:cubicBezTo>
                <a:cubicBezTo>
                  <a:pt x="367" y="143"/>
                  <a:pt x="363" y="138"/>
                  <a:pt x="374" y="120"/>
                </a:cubicBezTo>
                <a:cubicBezTo>
                  <a:pt x="376" y="117"/>
                  <a:pt x="384" y="118"/>
                  <a:pt x="388" y="117"/>
                </a:cubicBezTo>
                <a:cubicBezTo>
                  <a:pt x="399" y="110"/>
                  <a:pt x="401" y="102"/>
                  <a:pt x="412" y="95"/>
                </a:cubicBezTo>
                <a:cubicBezTo>
                  <a:pt x="414" y="91"/>
                  <a:pt x="418" y="88"/>
                  <a:pt x="417" y="85"/>
                </a:cubicBezTo>
                <a:cubicBezTo>
                  <a:pt x="416" y="82"/>
                  <a:pt x="410" y="80"/>
                  <a:pt x="408" y="78"/>
                </a:cubicBezTo>
                <a:cubicBezTo>
                  <a:pt x="401" y="69"/>
                  <a:pt x="408" y="66"/>
                  <a:pt x="394" y="61"/>
                </a:cubicBezTo>
                <a:cubicBezTo>
                  <a:pt x="385" y="57"/>
                  <a:pt x="367" y="54"/>
                  <a:pt x="367" y="54"/>
                </a:cubicBezTo>
                <a:cubicBezTo>
                  <a:pt x="352" y="54"/>
                  <a:pt x="338" y="54"/>
                  <a:pt x="325" y="56"/>
                </a:cubicBezTo>
                <a:cubicBezTo>
                  <a:pt x="315" y="57"/>
                  <a:pt x="297" y="62"/>
                  <a:pt x="297" y="62"/>
                </a:cubicBezTo>
                <a:cubicBezTo>
                  <a:pt x="298" y="71"/>
                  <a:pt x="297" y="80"/>
                  <a:pt x="301" y="89"/>
                </a:cubicBezTo>
                <a:cubicBezTo>
                  <a:pt x="304" y="96"/>
                  <a:pt x="319" y="109"/>
                  <a:pt x="319" y="109"/>
                </a:cubicBezTo>
                <a:cubicBezTo>
                  <a:pt x="320" y="112"/>
                  <a:pt x="326" y="116"/>
                  <a:pt x="323" y="119"/>
                </a:cubicBezTo>
                <a:cubicBezTo>
                  <a:pt x="321" y="122"/>
                  <a:pt x="314" y="122"/>
                  <a:pt x="309" y="122"/>
                </a:cubicBezTo>
                <a:cubicBezTo>
                  <a:pt x="295" y="122"/>
                  <a:pt x="281" y="119"/>
                  <a:pt x="267" y="118"/>
                </a:cubicBezTo>
                <a:cubicBezTo>
                  <a:pt x="255" y="103"/>
                  <a:pt x="255" y="100"/>
                  <a:pt x="273" y="88"/>
                </a:cubicBezTo>
                <a:cubicBezTo>
                  <a:pt x="269" y="64"/>
                  <a:pt x="269" y="52"/>
                  <a:pt x="237" y="44"/>
                </a:cubicBezTo>
                <a:cubicBezTo>
                  <a:pt x="142" y="46"/>
                  <a:pt x="183" y="33"/>
                  <a:pt x="153" y="65"/>
                </a:cubicBezTo>
                <a:cubicBezTo>
                  <a:pt x="154" y="71"/>
                  <a:pt x="154" y="77"/>
                  <a:pt x="157" y="82"/>
                </a:cubicBezTo>
                <a:cubicBezTo>
                  <a:pt x="158" y="85"/>
                  <a:pt x="163" y="86"/>
                  <a:pt x="166" y="89"/>
                </a:cubicBezTo>
                <a:cubicBezTo>
                  <a:pt x="169" y="92"/>
                  <a:pt x="172" y="96"/>
                  <a:pt x="175" y="99"/>
                </a:cubicBezTo>
                <a:cubicBezTo>
                  <a:pt x="176" y="102"/>
                  <a:pt x="186" y="123"/>
                  <a:pt x="174" y="126"/>
                </a:cubicBezTo>
                <a:cubicBezTo>
                  <a:pt x="166" y="128"/>
                  <a:pt x="156" y="123"/>
                  <a:pt x="147" y="122"/>
                </a:cubicBezTo>
                <a:cubicBezTo>
                  <a:pt x="137" y="101"/>
                  <a:pt x="147" y="86"/>
                  <a:pt x="115" y="78"/>
                </a:cubicBezTo>
                <a:cubicBezTo>
                  <a:pt x="79" y="83"/>
                  <a:pt x="108" y="75"/>
                  <a:pt x="92" y="90"/>
                </a:cubicBezTo>
                <a:cubicBezTo>
                  <a:pt x="86" y="95"/>
                  <a:pt x="79" y="99"/>
                  <a:pt x="73" y="103"/>
                </a:cubicBezTo>
                <a:cubicBezTo>
                  <a:pt x="59" y="112"/>
                  <a:pt x="57" y="128"/>
                  <a:pt x="53" y="140"/>
                </a:cubicBezTo>
                <a:cubicBezTo>
                  <a:pt x="55" y="145"/>
                  <a:pt x="54" y="151"/>
                  <a:pt x="58" y="156"/>
                </a:cubicBezTo>
                <a:cubicBezTo>
                  <a:pt x="60" y="160"/>
                  <a:pt x="70" y="159"/>
                  <a:pt x="71" y="163"/>
                </a:cubicBezTo>
                <a:cubicBezTo>
                  <a:pt x="73" y="169"/>
                  <a:pt x="50" y="172"/>
                  <a:pt x="48" y="173"/>
                </a:cubicBezTo>
                <a:cubicBezTo>
                  <a:pt x="45" y="176"/>
                  <a:pt x="39" y="179"/>
                  <a:pt x="38" y="183"/>
                </a:cubicBezTo>
                <a:cubicBezTo>
                  <a:pt x="35" y="200"/>
                  <a:pt x="65" y="210"/>
                  <a:pt x="79" y="220"/>
                </a:cubicBezTo>
                <a:cubicBezTo>
                  <a:pt x="78" y="225"/>
                  <a:pt x="78" y="230"/>
                  <a:pt x="74" y="233"/>
                </a:cubicBezTo>
                <a:cubicBezTo>
                  <a:pt x="71" y="236"/>
                  <a:pt x="62" y="233"/>
                  <a:pt x="60" y="236"/>
                </a:cubicBezTo>
                <a:cubicBezTo>
                  <a:pt x="54" y="254"/>
                  <a:pt x="71" y="266"/>
                  <a:pt x="78" y="280"/>
                </a:cubicBezTo>
                <a:cubicBezTo>
                  <a:pt x="77" y="284"/>
                  <a:pt x="75" y="305"/>
                  <a:pt x="59" y="290"/>
                </a:cubicBezTo>
                <a:cubicBezTo>
                  <a:pt x="55" y="286"/>
                  <a:pt x="57" y="281"/>
                  <a:pt x="55" y="276"/>
                </a:cubicBezTo>
                <a:cubicBezTo>
                  <a:pt x="52" y="272"/>
                  <a:pt x="46" y="263"/>
                  <a:pt x="46" y="263"/>
                </a:cubicBezTo>
              </a:path>
            </a:pathLst>
          </a:custGeom>
          <a:solidFill>
            <a:srgbClr val="FFCC00"/>
          </a:solidFill>
          <a:ln w="6032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5038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91508" y="1844824"/>
            <a:ext cx="4836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CCFF33"/>
                </a:solidFill>
              </a:rPr>
              <a:t>ESTADO DE ÁNIMO</a:t>
            </a:r>
            <a:endParaRPr lang="es-ES" sz="1600" dirty="0">
              <a:solidFill>
                <a:srgbClr val="CCFF33"/>
              </a:solidFill>
            </a:endParaRPr>
          </a:p>
          <a:p>
            <a:r>
              <a:rPr lang="es-ES" sz="1600" dirty="0">
                <a:solidFill>
                  <a:srgbClr val="CCFF33"/>
                </a:solidFill>
              </a:rPr>
              <a:t>CANCER DIFERENCIADO DE ALTO RIESGO.</a:t>
            </a:r>
          </a:p>
          <a:p>
            <a:r>
              <a:rPr lang="es-ES" sz="1600" dirty="0">
                <a:solidFill>
                  <a:srgbClr val="CCFF33"/>
                </a:solidFill>
              </a:rPr>
              <a:t>HIPOTIROIDISMO PRIMARIO CON BOCIO Y EDAD JOVEN.</a:t>
            </a:r>
          </a:p>
          <a:p>
            <a:r>
              <a:rPr lang="es-ES" sz="1600" dirty="0">
                <a:solidFill>
                  <a:srgbClr val="CCFF33"/>
                </a:solidFill>
              </a:rPr>
              <a:t>HIPOTIROIDISMO 1º O CENTRAL CON DEPRESIÓN.</a:t>
            </a:r>
          </a:p>
          <a:p>
            <a:r>
              <a:rPr lang="es-ES" sz="1600" dirty="0">
                <a:solidFill>
                  <a:srgbClr val="CCFF33"/>
                </a:solidFill>
              </a:rPr>
              <a:t>BOCIO AUTOINMUNE+NORMOFUNCIÓN+EDAD JOVEN+NODULOS.</a:t>
            </a:r>
          </a:p>
          <a:p>
            <a:r>
              <a:rPr lang="es-ES" sz="1600" dirty="0">
                <a:solidFill>
                  <a:srgbClr val="CCFF33"/>
                </a:solidFill>
              </a:rPr>
              <a:t>HIPERCOLESTEROLEMIA EN JOVEN ?.</a:t>
            </a:r>
          </a:p>
          <a:p>
            <a:r>
              <a:rPr lang="es-ES" sz="1600" dirty="0">
                <a:solidFill>
                  <a:srgbClr val="CCFF33"/>
                </a:solidFill>
              </a:rPr>
              <a:t>INFERTILIDAD ?.</a:t>
            </a:r>
          </a:p>
          <a:p>
            <a:r>
              <a:rPr lang="es-ES" sz="1600" dirty="0">
                <a:solidFill>
                  <a:srgbClr val="CCFF33"/>
                </a:solidFill>
              </a:rPr>
              <a:t>PRIMER TRIMESTRE DE EMBARAZO ?.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365611" y="449961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>
                <a:solidFill>
                  <a:prstClr val="black"/>
                </a:solidFill>
              </a:rPr>
              <a:t>CANCER MEDULAR DE TIROIDES.</a:t>
            </a:r>
          </a:p>
          <a:p>
            <a:r>
              <a:rPr lang="es-ES" sz="1400" dirty="0">
                <a:solidFill>
                  <a:prstClr val="black"/>
                </a:solidFill>
              </a:rPr>
              <a:t>CANCER INDIFERENCIADO DE TIROIDES.</a:t>
            </a:r>
          </a:p>
          <a:p>
            <a:r>
              <a:rPr lang="es-ES" sz="1400" dirty="0">
                <a:solidFill>
                  <a:prstClr val="black"/>
                </a:solidFill>
              </a:rPr>
              <a:t>HIPOTIROIDISMO PRIMARIO SIN BOCIO.</a:t>
            </a:r>
          </a:p>
          <a:p>
            <a:r>
              <a:rPr lang="es-ES" sz="1400" dirty="0">
                <a:solidFill>
                  <a:prstClr val="black"/>
                </a:solidFill>
              </a:rPr>
              <a:t>RIESGO CARDIOVASCULAR:HTA , CARDIOPATIAS..</a:t>
            </a:r>
          </a:p>
          <a:p>
            <a:r>
              <a:rPr lang="es-ES" sz="1400" dirty="0">
                <a:solidFill>
                  <a:prstClr val="black"/>
                </a:solidFill>
              </a:rPr>
              <a:t>EDAD AVANZADA.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391508" y="5861742"/>
            <a:ext cx="22011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srgbClr val="4472C4">
                    <a:lumMod val="50000"/>
                  </a:srgbClr>
                </a:solidFill>
              </a:rPr>
              <a:t>HIPOTIROIDISMO CENTRAL.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21344" y="329773"/>
            <a:ext cx="8401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</a:rPr>
              <a:t>PARÁMETROS DE </a:t>
            </a:r>
            <a:r>
              <a:rPr lang="es-ES" sz="3200" b="1" dirty="0" smtClean="0">
                <a:solidFill>
                  <a:srgbClr val="FFC000"/>
                </a:solidFill>
              </a:rPr>
              <a:t>OPTIMIZACIÓN</a:t>
            </a:r>
          </a:p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 TERAPÉUTICA </a:t>
            </a:r>
            <a:r>
              <a:rPr lang="es-ES" sz="3200" b="1" dirty="0">
                <a:solidFill>
                  <a:srgbClr val="FFC000"/>
                </a:solidFill>
              </a:rPr>
              <a:t>TIROIDEA</a:t>
            </a:r>
          </a:p>
        </p:txBody>
      </p:sp>
    </p:spTree>
    <p:extLst>
      <p:ext uri="{BB962C8B-B14F-4D97-AF65-F5344CB8AC3E}">
        <p14:creationId xmlns:p14="http://schemas.microsoft.com/office/powerpoint/2010/main" val="419302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pthyro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60463"/>
            <a:ext cx="6192838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Group 2"/>
          <p:cNvGraphicFramePr>
            <a:graphicFrameLocks noGrp="1"/>
          </p:cNvGraphicFramePr>
          <p:nvPr/>
        </p:nvGraphicFramePr>
        <p:xfrm>
          <a:off x="1908175" y="1397000"/>
          <a:ext cx="4679950" cy="3251200"/>
        </p:xfrm>
        <a:graphic>
          <a:graphicData uri="http://schemas.openxmlformats.org/drawingml/2006/table">
            <a:tbl>
              <a:tblPr/>
              <a:tblGrid>
                <a:gridCol w="2032000"/>
                <a:gridCol w="264795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Calcemia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         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Calciuria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         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PTHi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         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25OHD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Variable</a:t>
                      </a:r>
                      <a:endParaRPr kumimoji="0" lang="es-ES_trad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1882775" y="623888"/>
            <a:ext cx="4745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_tradnl" u="sng">
                <a:solidFill>
                  <a:schemeClr val="tx1"/>
                </a:solidFill>
                <a:cs typeface="Arial" charset="0"/>
              </a:rPr>
              <a:t>HIPOPARATIROIDISMO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06" name="Group 30"/>
          <p:cNvGrpSpPr>
            <a:grpSpLocks/>
          </p:cNvGrpSpPr>
          <p:nvPr/>
        </p:nvGrpSpPr>
        <p:grpSpPr bwMode="auto">
          <a:xfrm>
            <a:off x="2268538" y="476250"/>
            <a:ext cx="3160712" cy="3830638"/>
            <a:chOff x="1429" y="527"/>
            <a:chExt cx="1991" cy="2413"/>
          </a:xfrm>
        </p:grpSpPr>
        <p:graphicFrame>
          <p:nvGraphicFramePr>
            <p:cNvPr id="24586" name="Object 10"/>
            <p:cNvGraphicFramePr>
              <a:graphicFrameLocks noChangeAspect="1"/>
            </p:cNvGraphicFramePr>
            <p:nvPr/>
          </p:nvGraphicFramePr>
          <p:xfrm>
            <a:off x="1429" y="527"/>
            <a:ext cx="1991" cy="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" name="CorelPhotoPaint.Image.11" r:id="rId3" imgW="3160515" imgH="3831019" progId="">
                    <p:embed/>
                  </p:oleObj>
                </mc:Choice>
                <mc:Fallback>
                  <p:oleObj name="CorelPhotoPaint.Image.11" r:id="rId3" imgW="3160515" imgH="3831019" progId="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9" y="527"/>
                          <a:ext cx="1991" cy="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 useBgFill="1"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2154" y="572"/>
              <a:ext cx="681" cy="409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000" b="1">
                <a:solidFill>
                  <a:srgbClr val="FFFFFF"/>
                </a:solidFill>
              </a:endParaRPr>
            </a:p>
          </p:txBody>
        </p:sp>
      </p:grp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827088" y="260350"/>
            <a:ext cx="7196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sz="2800" b="1">
                <a:solidFill>
                  <a:srgbClr val="FFFF00"/>
                </a:solidFill>
              </a:rPr>
              <a:t>ABSORCIÓN DE HORMONAS TIROIDEAS</a:t>
            </a:r>
            <a:endParaRPr lang="es-ES" altLang="es-ES" sz="2800" b="1">
              <a:solidFill>
                <a:srgbClr val="FFFF00"/>
              </a:solidFill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050925" y="2008188"/>
            <a:ext cx="1092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b="1">
                <a:solidFill>
                  <a:srgbClr val="FFFFFF"/>
                </a:solidFill>
              </a:rPr>
              <a:t>15 </a:t>
            </a:r>
            <a:r>
              <a:rPr lang="es-ES_tradnl" altLang="es-ES" b="1" u="sng">
                <a:solidFill>
                  <a:srgbClr val="FFFFFF"/>
                </a:solidFill>
              </a:rPr>
              <a:t>+</a:t>
            </a:r>
            <a:r>
              <a:rPr lang="es-ES_tradnl" altLang="es-ES" b="1">
                <a:solidFill>
                  <a:srgbClr val="FFFFFF"/>
                </a:solidFill>
              </a:rPr>
              <a:t> 5 %</a:t>
            </a:r>
            <a:endParaRPr lang="es-ES" altLang="es-ES" b="1">
              <a:solidFill>
                <a:srgbClr val="FFFFFF"/>
              </a:solidFill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971550" y="285273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b="1">
                <a:solidFill>
                  <a:srgbClr val="FFFFFF"/>
                </a:solidFill>
              </a:rPr>
              <a:t>29 </a:t>
            </a:r>
            <a:r>
              <a:rPr lang="es-ES_tradnl" altLang="es-ES" b="1" u="sng">
                <a:solidFill>
                  <a:srgbClr val="FFFFFF"/>
                </a:solidFill>
              </a:rPr>
              <a:t>+</a:t>
            </a:r>
            <a:r>
              <a:rPr lang="es-ES_tradnl" altLang="es-ES" b="1">
                <a:solidFill>
                  <a:srgbClr val="FFFFFF"/>
                </a:solidFill>
              </a:rPr>
              <a:t> 14 %</a:t>
            </a:r>
            <a:endParaRPr lang="es-ES" altLang="es-ES" b="1">
              <a:solidFill>
                <a:srgbClr val="FFFFFF"/>
              </a:solidFill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971550" y="36449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b="1">
                <a:solidFill>
                  <a:srgbClr val="FFFFFF"/>
                </a:solidFill>
              </a:rPr>
              <a:t>24 </a:t>
            </a:r>
            <a:r>
              <a:rPr lang="es-ES_tradnl" altLang="es-ES" b="1" u="sng">
                <a:solidFill>
                  <a:srgbClr val="FFFFFF"/>
                </a:solidFill>
              </a:rPr>
              <a:t>+</a:t>
            </a:r>
            <a:r>
              <a:rPr lang="es-ES_tradnl" altLang="es-ES" b="1">
                <a:solidFill>
                  <a:srgbClr val="FFFFFF"/>
                </a:solidFill>
              </a:rPr>
              <a:t> 11 %</a:t>
            </a:r>
            <a:endParaRPr lang="es-ES" altLang="es-ES" b="1">
              <a:solidFill>
                <a:srgbClr val="FFFFFF"/>
              </a:solidFill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5364163" y="3644900"/>
            <a:ext cx="272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b="1">
                <a:solidFill>
                  <a:srgbClr val="FFFF00"/>
                </a:solidFill>
              </a:rPr>
              <a:t>64 – 82 % EN SALINO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b="1">
                <a:solidFill>
                  <a:srgbClr val="FFFF00"/>
                </a:solidFill>
              </a:rPr>
              <a:t>28 – 43 % EN TABLETA</a:t>
            </a:r>
            <a:endParaRPr lang="es-ES" altLang="es-ES" b="1">
              <a:solidFill>
                <a:srgbClr val="FFFF00"/>
              </a:solidFill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067175" y="4437063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b="1">
                <a:solidFill>
                  <a:srgbClr val="66FF33"/>
                </a:solidFill>
              </a:rPr>
              <a:t>EN AYUNO ..........  79.9 </a:t>
            </a:r>
            <a:r>
              <a:rPr lang="es-ES_tradnl" altLang="es-ES" b="1" u="sng">
                <a:solidFill>
                  <a:srgbClr val="66FF33"/>
                </a:solidFill>
              </a:rPr>
              <a:t>+</a:t>
            </a:r>
            <a:r>
              <a:rPr lang="es-ES_tradnl" altLang="es-ES" b="1">
                <a:solidFill>
                  <a:srgbClr val="66FF33"/>
                </a:solidFill>
              </a:rPr>
              <a:t> 6.4 %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b="1">
                <a:solidFill>
                  <a:srgbClr val="66FF33"/>
                </a:solidFill>
              </a:rPr>
              <a:t>CON ALIMENTO..  59.6 </a:t>
            </a:r>
            <a:r>
              <a:rPr lang="es-ES_tradnl" altLang="es-ES" b="1" u="sng">
                <a:solidFill>
                  <a:srgbClr val="66FF33"/>
                </a:solidFill>
              </a:rPr>
              <a:t>+</a:t>
            </a:r>
            <a:r>
              <a:rPr lang="es-ES_tradnl" altLang="es-ES" b="1">
                <a:solidFill>
                  <a:srgbClr val="66FF33"/>
                </a:solidFill>
              </a:rPr>
              <a:t> 9    %</a:t>
            </a:r>
            <a:endParaRPr lang="es-ES" altLang="es-ES" b="1">
              <a:solidFill>
                <a:srgbClr val="66FF33"/>
              </a:solidFill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2627313" y="5157788"/>
            <a:ext cx="296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b="1">
                <a:solidFill>
                  <a:srgbClr val="FFC85B"/>
                </a:solidFill>
              </a:rPr>
              <a:t>EDAD JOVEN..  69 </a:t>
            </a:r>
            <a:r>
              <a:rPr lang="es-ES_tradnl" altLang="es-ES" b="1" u="sng">
                <a:solidFill>
                  <a:srgbClr val="FFC85B"/>
                </a:solidFill>
              </a:rPr>
              <a:t>+</a:t>
            </a:r>
            <a:r>
              <a:rPr lang="es-ES_tradnl" altLang="es-ES" b="1">
                <a:solidFill>
                  <a:srgbClr val="FFC85B"/>
                </a:solidFill>
              </a:rPr>
              <a:t> 12 %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b="1">
                <a:solidFill>
                  <a:srgbClr val="FFC85B"/>
                </a:solidFill>
              </a:rPr>
              <a:t>&gt; 70 AÑOS ......  62 </a:t>
            </a:r>
            <a:r>
              <a:rPr lang="es-ES_tradnl" altLang="es-ES" b="1" u="sng">
                <a:solidFill>
                  <a:srgbClr val="FFC85B"/>
                </a:solidFill>
              </a:rPr>
              <a:t>+</a:t>
            </a:r>
            <a:r>
              <a:rPr lang="es-ES_tradnl" altLang="es-ES" b="1">
                <a:solidFill>
                  <a:srgbClr val="FFC85B"/>
                </a:solidFill>
              </a:rPr>
              <a:t> 13 %</a:t>
            </a:r>
            <a:endParaRPr lang="es-ES" altLang="es-ES" b="1">
              <a:solidFill>
                <a:srgbClr val="FFC85B"/>
              </a:solidFill>
            </a:endParaRPr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539750" y="836613"/>
            <a:ext cx="7920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000" b="1">
              <a:solidFill>
                <a:srgbClr val="FFFFFF"/>
              </a:solidFill>
            </a:endParaRP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6084888" y="16287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b="1">
              <a:solidFill>
                <a:srgbClr val="FF0000"/>
              </a:solidFill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5364163" y="1700213"/>
            <a:ext cx="2533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b="1">
                <a:solidFill>
                  <a:srgbClr val="C0C0C0"/>
                </a:solidFill>
              </a:rPr>
              <a:t>ENFERMEDADES G.I.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b="1">
                <a:solidFill>
                  <a:srgbClr val="C0C0C0"/>
                </a:solidFill>
              </a:rPr>
              <a:t>MEDICAMENTOS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b="1">
                <a:solidFill>
                  <a:srgbClr val="C0C0C0"/>
                </a:solidFill>
              </a:rPr>
              <a:t>ALIMENTOS</a:t>
            </a:r>
            <a:endParaRPr lang="es-ES" altLang="es-ES" b="1">
              <a:solidFill>
                <a:srgbClr val="C0C0C0"/>
              </a:solidFill>
            </a:endParaRP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1747838" y="5967413"/>
            <a:ext cx="2268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sz="1000" b="1">
                <a:solidFill>
                  <a:srgbClr val="FFFFFF"/>
                </a:solidFill>
              </a:rPr>
              <a:t>Hays MT. Thyroid 4:55-64, 1994.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sz="1000" b="1">
                <a:solidFill>
                  <a:srgbClr val="FFFFFF"/>
                </a:solidFill>
              </a:rPr>
              <a:t>Wenzel KW. Thyroid 13:665, 2003.</a:t>
            </a:r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>
            <a:off x="395288" y="5949950"/>
            <a:ext cx="799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000" b="1">
              <a:solidFill>
                <a:srgbClr val="FFFFFF"/>
              </a:solidFill>
            </a:endParaRP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3995738" y="5949950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sz="1000" b="1">
                <a:solidFill>
                  <a:srgbClr val="FFFFFF"/>
                </a:solidFill>
              </a:rPr>
              <a:t>Klein &amp; Danzi. Thyroid 13:1127-32, 2003.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sz="1000" b="1">
                <a:solidFill>
                  <a:srgbClr val="FFFFFF"/>
                </a:solidFill>
              </a:rPr>
              <a:t>Yamamoto T. Thyroid 13:1177-81, 2003.</a:t>
            </a:r>
            <a:endParaRPr lang="es-ES" altLang="es-ES" sz="1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s-ES_tradnl" altLang="es-ES" sz="2800" b="1"/>
              <a:t>OPTIMIZACIÓN DEL TRATAMIENTO CON HORMONAS TIROIDEAS</a:t>
            </a:r>
            <a:br>
              <a:rPr lang="es-ES_tradnl" altLang="es-ES" sz="2800" b="1"/>
            </a:br>
            <a:r>
              <a:rPr lang="es-ES_tradnl" altLang="es-ES" sz="2800" b="1"/>
              <a:t/>
            </a:r>
            <a:br>
              <a:rPr lang="es-ES_tradnl" altLang="es-ES" sz="2800" b="1"/>
            </a:br>
            <a:r>
              <a:rPr lang="es-ES_tradnl" altLang="es-ES" sz="2400" b="1" i="1">
                <a:solidFill>
                  <a:srgbClr val="FFCC00"/>
                </a:solidFill>
              </a:rPr>
              <a:t>FUNDAMENTO</a:t>
            </a:r>
            <a:endParaRPr lang="es-ES" altLang="es-ES" sz="2400" b="1" i="1">
              <a:solidFill>
                <a:srgbClr val="FFCC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133600"/>
            <a:ext cx="8058150" cy="4175125"/>
          </a:xfrm>
        </p:spPr>
        <p:txBody>
          <a:bodyPr/>
          <a:lstStyle/>
          <a:p>
            <a:r>
              <a:rPr lang="es-ES_tradnl" altLang="es-ES" sz="2000" b="1">
                <a:solidFill>
                  <a:srgbClr val="66FF33"/>
                </a:solidFill>
              </a:rPr>
              <a:t>ACCION DE HORMONAS TIROIDEAS:</a:t>
            </a:r>
          </a:p>
          <a:p>
            <a:pPr lvl="2"/>
            <a:r>
              <a:rPr lang="es-ES_tradnl" altLang="es-ES" sz="1200" b="1">
                <a:solidFill>
                  <a:srgbClr val="66FF33"/>
                </a:solidFill>
              </a:rPr>
              <a:t>DOSIS CRÍTICA. INDICE TERAPEUTICO ESTRECHO.</a:t>
            </a:r>
          </a:p>
          <a:p>
            <a:pPr lvl="2"/>
            <a:r>
              <a:rPr lang="es-ES_tradnl" altLang="es-ES" sz="1200" b="1">
                <a:solidFill>
                  <a:srgbClr val="66FF33"/>
                </a:solidFill>
              </a:rPr>
              <a:t>SENSIBILIDAD VARIABLE ( Resistencia, etc).</a:t>
            </a:r>
          </a:p>
          <a:p>
            <a:pPr lvl="2"/>
            <a:r>
              <a:rPr lang="es-ES_tradnl" altLang="es-ES" sz="1200" b="1">
                <a:solidFill>
                  <a:srgbClr val="66FF33"/>
                </a:solidFill>
              </a:rPr>
              <a:t>HETEROGENEIDAD DEL RECEPTOR.</a:t>
            </a:r>
          </a:p>
          <a:p>
            <a:pPr lvl="2"/>
            <a:r>
              <a:rPr lang="es-ES_tradnl" altLang="es-ES" sz="1200" b="1">
                <a:solidFill>
                  <a:srgbClr val="66FF33"/>
                </a:solidFill>
              </a:rPr>
              <a:t>UBICUIDAD DEL RECEPTOR.</a:t>
            </a:r>
          </a:p>
          <a:p>
            <a:pPr>
              <a:lnSpc>
                <a:spcPct val="200000"/>
              </a:lnSpc>
            </a:pPr>
            <a:r>
              <a:rPr lang="es-ES_tradnl" altLang="es-ES" sz="2000" b="1">
                <a:solidFill>
                  <a:schemeClr val="tx2"/>
                </a:solidFill>
              </a:rPr>
              <a:t>TRATAMIENTO CRÓNICO:</a:t>
            </a:r>
          </a:p>
          <a:p>
            <a:pPr lvl="2"/>
            <a:r>
              <a:rPr lang="es-ES_tradnl" altLang="es-ES" sz="1200" b="1">
                <a:solidFill>
                  <a:schemeClr val="tx2"/>
                </a:solidFill>
              </a:rPr>
              <a:t>DIFERENTES EDADES.</a:t>
            </a:r>
          </a:p>
          <a:p>
            <a:pPr lvl="2"/>
            <a:r>
              <a:rPr lang="es-ES_tradnl" altLang="es-ES" sz="1200" b="1">
                <a:solidFill>
                  <a:schemeClr val="tx2"/>
                </a:solidFill>
              </a:rPr>
              <a:t>DIFERENTES SITUACIONES FISIOLÓGICAS  O PATOLÓGICAS ( embarazo, cáncer de tiroides, 	depresión, enferm. cardiovasculares, postmenopausia ).</a:t>
            </a:r>
          </a:p>
          <a:p>
            <a:pPr lvl="2"/>
            <a:r>
              <a:rPr lang="es-ES_tradnl" altLang="es-ES" sz="1200" b="1">
                <a:solidFill>
                  <a:schemeClr val="tx2"/>
                </a:solidFill>
              </a:rPr>
              <a:t>INTERFERENCIA POR  MEDICAMENTOS Y ALIMENTOS.</a:t>
            </a:r>
          </a:p>
          <a:p>
            <a:pPr lvl="2"/>
            <a:r>
              <a:rPr lang="es-ES_tradnl" altLang="es-ES" sz="1200" b="1">
                <a:solidFill>
                  <a:schemeClr val="tx2"/>
                </a:solidFill>
              </a:rPr>
              <a:t>VARIACIONES EN LA BIODISPONIBILIDAD DE PREPARADOS FARMACOLÓGICOS.</a:t>
            </a:r>
          </a:p>
          <a:p>
            <a:pPr>
              <a:lnSpc>
                <a:spcPct val="200000"/>
              </a:lnSpc>
            </a:pPr>
            <a:r>
              <a:rPr lang="es-ES_tradnl" altLang="es-ES" sz="2000" b="1">
                <a:solidFill>
                  <a:schemeClr val="accent2"/>
                </a:solidFill>
              </a:rPr>
              <a:t>MARCADORES SENSIBLES Y ESPECÍFICOS:</a:t>
            </a:r>
          </a:p>
          <a:p>
            <a:pPr lvl="2"/>
            <a:r>
              <a:rPr lang="es-ES_tradnl" altLang="es-ES" sz="1200" b="1">
                <a:solidFill>
                  <a:schemeClr val="accent2"/>
                </a:solidFill>
              </a:rPr>
              <a:t>TSH ( 3ª generación )  HORMONAS TIROIDEAS CIRCULANTES.</a:t>
            </a:r>
          </a:p>
          <a:p>
            <a:pPr lvl="2"/>
            <a:r>
              <a:rPr lang="es-ES_tradnl" altLang="es-ES" sz="1200" b="1">
                <a:solidFill>
                  <a:schemeClr val="accent2"/>
                </a:solidFill>
              </a:rPr>
              <a:t>MARCADORES ESPECÍFICOS DE ACCIÓN EN TEJIDOS.</a:t>
            </a:r>
            <a:endParaRPr lang="es-ES" altLang="es-ES" sz="1200" b="1">
              <a:solidFill>
                <a:schemeClr val="accent2"/>
              </a:solidFill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28600" y="18288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000" b="1">
              <a:solidFill>
                <a:srgbClr val="FFFFFF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250825" y="6524625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000" b="1">
              <a:solidFill>
                <a:srgbClr val="FFFFFF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95288" y="6553200"/>
            <a:ext cx="84439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>
                <a:solidFill>
                  <a:srgbClr val="FFFFFF"/>
                </a:solidFill>
              </a:rPr>
              <a:t>FDA, CEDER 2000 U.S.Department Health Human Services.		Blakesley et al. Thyroid 14:191-200, 2004.	</a:t>
            </a:r>
            <a:endParaRPr lang="es-ES" altLang="es-ES" sz="1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4676775" y="4076701"/>
            <a:ext cx="2487216" cy="540544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350">
              <a:solidFill>
                <a:prstClr val="white"/>
              </a:solidFill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1900237" y="2028825"/>
            <a:ext cx="2776538" cy="3100388"/>
          </a:xfrm>
          <a:custGeom>
            <a:avLst/>
            <a:gdLst>
              <a:gd name="connsiteX0" fmla="*/ 0 w 3702050"/>
              <a:gd name="connsiteY0" fmla="*/ 0 h 4133850"/>
              <a:gd name="connsiteX1" fmla="*/ 12700 w 3702050"/>
              <a:gd name="connsiteY1" fmla="*/ 4133850 h 4133850"/>
              <a:gd name="connsiteX2" fmla="*/ 3702050 w 3702050"/>
              <a:gd name="connsiteY2" fmla="*/ 4127500 h 4133850"/>
              <a:gd name="connsiteX3" fmla="*/ 3702050 w 3702050"/>
              <a:gd name="connsiteY3" fmla="*/ 3460750 h 4133850"/>
              <a:gd name="connsiteX4" fmla="*/ 3702050 w 3702050"/>
              <a:gd name="connsiteY4" fmla="*/ 3136900 h 4133850"/>
              <a:gd name="connsiteX5" fmla="*/ 3124200 w 3702050"/>
              <a:gd name="connsiteY5" fmla="*/ 2927350 h 4133850"/>
              <a:gd name="connsiteX6" fmla="*/ 2527300 w 3702050"/>
              <a:gd name="connsiteY6" fmla="*/ 2717800 h 4133850"/>
              <a:gd name="connsiteX7" fmla="*/ 2057400 w 3702050"/>
              <a:gd name="connsiteY7" fmla="*/ 2514600 h 4133850"/>
              <a:gd name="connsiteX8" fmla="*/ 1682750 w 3702050"/>
              <a:gd name="connsiteY8" fmla="*/ 2222500 h 4133850"/>
              <a:gd name="connsiteX9" fmla="*/ 1289050 w 3702050"/>
              <a:gd name="connsiteY9" fmla="*/ 1733550 h 4133850"/>
              <a:gd name="connsiteX10" fmla="*/ 927100 w 3702050"/>
              <a:gd name="connsiteY10" fmla="*/ 1295400 h 4133850"/>
              <a:gd name="connsiteX11" fmla="*/ 660400 w 3702050"/>
              <a:gd name="connsiteY11" fmla="*/ 806450 h 4133850"/>
              <a:gd name="connsiteX12" fmla="*/ 419100 w 3702050"/>
              <a:gd name="connsiteY12" fmla="*/ 317500 h 4133850"/>
              <a:gd name="connsiteX13" fmla="*/ 0 w 3702050"/>
              <a:gd name="connsiteY13" fmla="*/ 0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02050" h="4133850">
                <a:moveTo>
                  <a:pt x="0" y="0"/>
                </a:moveTo>
                <a:cubicBezTo>
                  <a:pt x="4233" y="1377950"/>
                  <a:pt x="8467" y="2755900"/>
                  <a:pt x="12700" y="4133850"/>
                </a:cubicBezTo>
                <a:lnTo>
                  <a:pt x="3702050" y="4127500"/>
                </a:lnTo>
                <a:lnTo>
                  <a:pt x="3702050" y="3460750"/>
                </a:lnTo>
                <a:lnTo>
                  <a:pt x="3702050" y="3136900"/>
                </a:lnTo>
                <a:lnTo>
                  <a:pt x="3124200" y="2927350"/>
                </a:lnTo>
                <a:lnTo>
                  <a:pt x="2527300" y="2717800"/>
                </a:lnTo>
                <a:lnTo>
                  <a:pt x="2057400" y="2514600"/>
                </a:lnTo>
                <a:lnTo>
                  <a:pt x="1682750" y="2222500"/>
                </a:lnTo>
                <a:lnTo>
                  <a:pt x="1289050" y="1733550"/>
                </a:lnTo>
                <a:lnTo>
                  <a:pt x="927100" y="1295400"/>
                </a:lnTo>
                <a:lnTo>
                  <a:pt x="660400" y="806450"/>
                </a:lnTo>
                <a:lnTo>
                  <a:pt x="419100" y="317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350">
              <a:solidFill>
                <a:prstClr val="white"/>
              </a:solidFill>
            </a:endParaRPr>
          </a:p>
        </p:txBody>
      </p:sp>
      <p:graphicFrame>
        <p:nvGraphicFramePr>
          <p:cNvPr id="102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1456135" y="1500188"/>
          <a:ext cx="6248400" cy="4049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r:id="rId4" imgW="8333954" imgH="5395428" progId="Excel.Sheet.8">
                  <p:embed/>
                </p:oleObj>
              </mc:Choice>
              <mc:Fallback>
                <p:oleObj r:id="rId4" imgW="8333954" imgH="5395428" progId="Excel.Sheet.8">
                  <p:embed/>
                  <p:pic>
                    <p:nvPicPr>
                      <p:cNvPr id="0" name="Picture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135" y="1500188"/>
                        <a:ext cx="6248400" cy="4049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1 CuadroTexto"/>
          <p:cNvSpPr txBox="1">
            <a:spLocks noChangeArrowheads="1"/>
          </p:cNvSpPr>
          <p:nvPr/>
        </p:nvSpPr>
        <p:spPr bwMode="auto">
          <a:xfrm>
            <a:off x="3967164" y="5511405"/>
            <a:ext cx="11460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200">
                <a:solidFill>
                  <a:srgbClr val="FFFFFF"/>
                </a:solidFill>
                <a:latin typeface="Calibri" panose="020F0502020204030204" pitchFamily="34" charset="0"/>
              </a:rPr>
              <a:t>T4 libre (ng/dl)</a:t>
            </a:r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4680347" y="2888456"/>
            <a:ext cx="0" cy="919163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15 CuadroTexto"/>
          <p:cNvSpPr txBox="1">
            <a:spLocks noChangeArrowheads="1"/>
          </p:cNvSpPr>
          <p:nvPr/>
        </p:nvSpPr>
        <p:spPr bwMode="auto">
          <a:xfrm>
            <a:off x="3550480" y="1214438"/>
            <a:ext cx="18573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800">
                <a:solidFill>
                  <a:srgbClr val="FFFF00"/>
                </a:solidFill>
                <a:latin typeface="Calibri" panose="020F0502020204030204" pitchFamily="34" charset="0"/>
              </a:rPr>
              <a:t>HIPOTIROIDISMO</a:t>
            </a:r>
          </a:p>
        </p:txBody>
      </p:sp>
    </p:spTree>
    <p:extLst>
      <p:ext uri="{BB962C8B-B14F-4D97-AF65-F5344CB8AC3E}">
        <p14:creationId xmlns:p14="http://schemas.microsoft.com/office/powerpoint/2010/main" val="8929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1143000"/>
          </a:xfrm>
        </p:spPr>
        <p:txBody>
          <a:bodyPr/>
          <a:lstStyle/>
          <a:p>
            <a:r>
              <a:rPr lang="es-ES_tradnl" altLang="es-ES" sz="2800" b="1"/>
              <a:t>OPTIMIZACIÓN DEL TRATAMIENTO CON H.T.</a:t>
            </a:r>
            <a:br>
              <a:rPr lang="es-ES_tradnl" altLang="es-ES" sz="2800" b="1"/>
            </a:br>
            <a:r>
              <a:rPr lang="es-ES_tradnl" altLang="es-ES" sz="2800" b="1"/>
              <a:t/>
            </a:r>
            <a:br>
              <a:rPr lang="es-ES_tradnl" altLang="es-ES" sz="2800" b="1"/>
            </a:br>
            <a:r>
              <a:rPr lang="es-ES_tradnl" altLang="es-ES" sz="2400" b="1" i="1">
                <a:solidFill>
                  <a:srgbClr val="FFC85B"/>
                </a:solidFill>
              </a:rPr>
              <a:t>FACTORES QUE AFECTAN A LA DOSIS OPTIMA</a:t>
            </a:r>
            <a:br>
              <a:rPr lang="es-ES_tradnl" altLang="es-ES" sz="2400" b="1" i="1">
                <a:solidFill>
                  <a:srgbClr val="FFC85B"/>
                </a:solidFill>
              </a:rPr>
            </a:br>
            <a:r>
              <a:rPr lang="es-ES_tradnl" altLang="es-ES" sz="2400" b="1" i="1">
                <a:solidFill>
                  <a:srgbClr val="FFC85B"/>
                </a:solidFill>
              </a:rPr>
              <a:t>OBJETIVO TERAPEUTICO</a:t>
            </a:r>
            <a:endParaRPr lang="es-ES" altLang="es-ES" sz="2400" b="1" i="1">
              <a:solidFill>
                <a:srgbClr val="FFC85B"/>
              </a:solidFill>
            </a:endParaRPr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381000" y="17526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000" b="1">
              <a:solidFill>
                <a:srgbClr val="FFFFFF"/>
              </a:solidFill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-228600" y="2300288"/>
            <a:ext cx="24384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200" b="1">
                <a:solidFill>
                  <a:srgbClr val="66FF33"/>
                </a:solidFill>
              </a:rPr>
              <a:t>SUPRESION</a:t>
            </a:r>
          </a:p>
          <a:p>
            <a:pPr algn="ctr"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200" b="1">
                <a:solidFill>
                  <a:srgbClr val="66FF33"/>
                </a:solidFill>
              </a:rPr>
              <a:t>(</a:t>
            </a:r>
            <a:r>
              <a:rPr lang="es-ES_tradnl" altLang="es-ES" sz="900" b="1">
                <a:solidFill>
                  <a:srgbClr val="66FF33"/>
                </a:solidFill>
              </a:rPr>
              <a:t>DOSIS SUPRAFISIOLÓGICAS</a:t>
            </a:r>
            <a:r>
              <a:rPr lang="es-ES_tradnl" altLang="es-ES" sz="1200" b="1">
                <a:solidFill>
                  <a:srgbClr val="66FF33"/>
                </a:solidFill>
              </a:rPr>
              <a:t>)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 altLang="es-ES" sz="1200" b="1">
              <a:solidFill>
                <a:srgbClr val="66FF33"/>
              </a:solidFill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676400" y="1828800"/>
            <a:ext cx="2362200" cy="13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>
                <a:solidFill>
                  <a:srgbClr val="FFFFFF"/>
                </a:solidFill>
              </a:rPr>
              <a:t>        TSH ( 9 h) 	                  T4L</a:t>
            </a:r>
          </a:p>
          <a:p>
            <a:pPr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>
                <a:solidFill>
                  <a:srgbClr val="FFFFFF"/>
                </a:solidFill>
              </a:rPr>
              <a:t>          </a:t>
            </a:r>
            <a:r>
              <a:rPr lang="es-ES_tradnl" altLang="es-ES" sz="1000" b="1">
                <a:solidFill>
                  <a:srgbClr val="FFFFFF"/>
                </a:solidFill>
                <a:cs typeface="Arial" charset="0"/>
              </a:rPr>
              <a:t>µ</a:t>
            </a:r>
            <a:r>
              <a:rPr lang="es-ES_tradnl" altLang="es-ES" sz="1000" b="1">
                <a:solidFill>
                  <a:srgbClr val="FFFFFF"/>
                </a:solidFill>
              </a:rPr>
              <a:t>U/ml	                ng/dl</a:t>
            </a:r>
          </a:p>
          <a:p>
            <a:pPr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endParaRPr lang="es-ES_tradnl" altLang="es-ES" sz="1000" b="1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>
                <a:solidFill>
                  <a:srgbClr val="FFFFFF"/>
                </a:solidFill>
              </a:rPr>
              <a:t>           </a:t>
            </a:r>
            <a:r>
              <a:rPr lang="es-ES_tradnl" altLang="es-ES" sz="1000" b="1">
                <a:solidFill>
                  <a:srgbClr val="66FF33"/>
                </a:solidFill>
              </a:rPr>
              <a:t>&lt; 0.1                     0.9-1.9</a:t>
            </a:r>
            <a:r>
              <a:rPr lang="es-ES_tradnl" altLang="es-ES" sz="1000" b="1">
                <a:solidFill>
                  <a:srgbClr val="FFFFFF"/>
                </a:solidFill>
              </a:rPr>
              <a:t>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_tradnl" altLang="es-ES" sz="1000" b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_tradnl" altLang="es-ES" sz="1000" b="1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 altLang="es-ES" sz="1200" b="1">
              <a:solidFill>
                <a:srgbClr val="FFFFFF"/>
              </a:solidFill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876800" y="1981200"/>
            <a:ext cx="44958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 dirty="0">
                <a:solidFill>
                  <a:srgbClr val="66FF33"/>
                </a:solidFill>
              </a:rPr>
              <a:t>DEPRESIÓN/TRASTORNO BIPOLAR.</a:t>
            </a:r>
          </a:p>
          <a:p>
            <a:pPr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 dirty="0">
                <a:solidFill>
                  <a:srgbClr val="66FF33"/>
                </a:solidFill>
              </a:rPr>
              <a:t>CANCER DIFERENCIADO DE ALTO RIESGO.</a:t>
            </a:r>
          </a:p>
          <a:p>
            <a:pPr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 dirty="0">
                <a:solidFill>
                  <a:srgbClr val="66FF33"/>
                </a:solidFill>
              </a:rPr>
              <a:t>HIPOTIROIDISMO PRIMARIO CON BOCIO Y EDAD JOVEN.</a:t>
            </a:r>
          </a:p>
          <a:p>
            <a:pPr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 dirty="0">
                <a:solidFill>
                  <a:srgbClr val="66FF33"/>
                </a:solidFill>
              </a:rPr>
              <a:t>HIPOTIROIDISMO 1º O CENTRAL CON DEPRESIÓN.</a:t>
            </a:r>
          </a:p>
          <a:p>
            <a:pPr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 dirty="0">
                <a:solidFill>
                  <a:srgbClr val="66FF33"/>
                </a:solidFill>
              </a:rPr>
              <a:t>BOCIO AUTOINMUNE+NORMOFUNCIÓN+EDAD JOVEN+NODULOS.</a:t>
            </a:r>
          </a:p>
          <a:p>
            <a:pPr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 dirty="0">
                <a:solidFill>
                  <a:srgbClr val="66FF33"/>
                </a:solidFill>
              </a:rPr>
              <a:t>HIPERCOLESTEROLEMIA EN JOVEN ?.</a:t>
            </a:r>
          </a:p>
          <a:p>
            <a:pPr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 dirty="0">
                <a:solidFill>
                  <a:srgbClr val="66FF33"/>
                </a:solidFill>
              </a:rPr>
              <a:t>INFERTILIDAD ?.</a:t>
            </a:r>
          </a:p>
          <a:p>
            <a:pPr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 dirty="0">
                <a:solidFill>
                  <a:srgbClr val="66FF33"/>
                </a:solidFill>
              </a:rPr>
              <a:t>PRIMER TRIMESTRE DE EMBARAZO ?.</a:t>
            </a:r>
            <a:endParaRPr lang="es-ES" altLang="es-ES" sz="1000" b="1" dirty="0">
              <a:solidFill>
                <a:srgbClr val="66FF33"/>
              </a:solidFill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-76200" y="3810000"/>
            <a:ext cx="20574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200" b="1">
                <a:solidFill>
                  <a:srgbClr val="FFC85B"/>
                </a:solidFill>
              </a:rPr>
              <a:t>SUSTITUCIÓN</a:t>
            </a:r>
          </a:p>
          <a:p>
            <a:pPr algn="ctr"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200" b="1">
                <a:solidFill>
                  <a:srgbClr val="FFC85B"/>
                </a:solidFill>
              </a:rPr>
              <a:t>(</a:t>
            </a:r>
            <a:r>
              <a:rPr lang="es-ES_tradnl" altLang="es-ES" sz="900" b="1">
                <a:solidFill>
                  <a:srgbClr val="FFC85B"/>
                </a:solidFill>
              </a:rPr>
              <a:t>DOSIS FISIOLÓGICAS</a:t>
            </a:r>
            <a:r>
              <a:rPr lang="es-ES_tradnl" altLang="es-ES" sz="1200" b="1">
                <a:solidFill>
                  <a:srgbClr val="FFC85B"/>
                </a:solidFill>
              </a:rPr>
              <a:t>)</a:t>
            </a:r>
            <a:endParaRPr lang="es-ES" altLang="es-ES" sz="1200" b="1">
              <a:solidFill>
                <a:srgbClr val="FFC85B"/>
              </a:solidFill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752600" y="3810000"/>
            <a:ext cx="22860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 dirty="0">
                <a:solidFill>
                  <a:srgbClr val="FFC85B"/>
                </a:solidFill>
              </a:rPr>
              <a:t>     	                </a:t>
            </a:r>
          </a:p>
          <a:p>
            <a:pPr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 dirty="0">
                <a:solidFill>
                  <a:srgbClr val="FFC85B"/>
                </a:solidFill>
              </a:rPr>
              <a:t>       </a:t>
            </a:r>
            <a:r>
              <a:rPr lang="es-ES_tradnl" altLang="es-ES" sz="1000" b="1" dirty="0" smtClean="0">
                <a:solidFill>
                  <a:srgbClr val="FFC85B"/>
                </a:solidFill>
              </a:rPr>
              <a:t>0.3-2.0 </a:t>
            </a:r>
            <a:r>
              <a:rPr lang="es-ES_tradnl" altLang="es-ES" sz="1000" b="1" dirty="0">
                <a:solidFill>
                  <a:srgbClr val="FFC85B"/>
                </a:solidFill>
              </a:rPr>
              <a:t>(2.5)           0.9-1.9 </a:t>
            </a:r>
            <a:endParaRPr lang="es-ES" altLang="es-ES" sz="1000" b="1" dirty="0">
              <a:solidFill>
                <a:srgbClr val="FFC85B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_tradnl" altLang="es-ES" sz="1000" b="1" dirty="0">
              <a:solidFill>
                <a:srgbClr val="FFC85B"/>
              </a:solidFill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4800600" y="3733800"/>
            <a:ext cx="4114800" cy="83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 dirty="0">
                <a:solidFill>
                  <a:srgbClr val="FFC85B"/>
                </a:solidFill>
              </a:rPr>
              <a:t>CANCER MEDULAR DE TIROIDES.</a:t>
            </a:r>
          </a:p>
          <a:p>
            <a:pPr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 dirty="0">
                <a:solidFill>
                  <a:srgbClr val="FFC85B"/>
                </a:solidFill>
              </a:rPr>
              <a:t>CANCER INDIFERENCIADO DE TIROIDES.</a:t>
            </a:r>
          </a:p>
          <a:p>
            <a:pPr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 dirty="0">
                <a:solidFill>
                  <a:srgbClr val="FFC85B"/>
                </a:solidFill>
              </a:rPr>
              <a:t>HIPOTIROIDISMO PRIMARIO SIN BOCIO.</a:t>
            </a:r>
          </a:p>
          <a:p>
            <a:pPr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 dirty="0">
                <a:solidFill>
                  <a:srgbClr val="FFC85B"/>
                </a:solidFill>
              </a:rPr>
              <a:t>RIESGO CARDIOVASCULAR:HTA , CARDIOPATIAS..</a:t>
            </a:r>
          </a:p>
          <a:p>
            <a:pPr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 dirty="0">
                <a:solidFill>
                  <a:srgbClr val="FFC85B"/>
                </a:solidFill>
              </a:rPr>
              <a:t>EDAD AVANZADA</a:t>
            </a:r>
            <a:r>
              <a:rPr lang="es-ES_tradnl" altLang="es-ES" sz="1000" b="1" dirty="0" smtClean="0">
                <a:solidFill>
                  <a:srgbClr val="FFC85B"/>
                </a:solidFill>
              </a:rPr>
              <a:t>.</a:t>
            </a:r>
            <a:endParaRPr lang="es-ES" altLang="es-ES" sz="1000" b="1" dirty="0">
              <a:solidFill>
                <a:srgbClr val="FFC85B"/>
              </a:solidFill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-304800" y="4800600"/>
            <a:ext cx="2590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200" b="1">
                <a:solidFill>
                  <a:srgbClr val="00FFFF"/>
                </a:solidFill>
              </a:rPr>
              <a:t>* SUSTITUCIÓN EN</a:t>
            </a:r>
          </a:p>
          <a:p>
            <a:pPr algn="ctr"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200" b="1">
                <a:solidFill>
                  <a:srgbClr val="00FFFF"/>
                </a:solidFill>
              </a:rPr>
              <a:t>DISFUNCIÓN CENTRAL</a:t>
            </a:r>
            <a:endParaRPr lang="es-ES" altLang="es-ES" sz="1200" b="1">
              <a:solidFill>
                <a:srgbClr val="00FFFF"/>
              </a:solidFill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905000" y="4997450"/>
            <a:ext cx="236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>
                <a:solidFill>
                  <a:srgbClr val="00FFFF"/>
                </a:solidFill>
              </a:rPr>
              <a:t>       &lt; 0.1                  0.9-1.9 </a:t>
            </a:r>
            <a:endParaRPr lang="es-ES" altLang="es-ES" sz="1000" b="1">
              <a:solidFill>
                <a:srgbClr val="00FFFF"/>
              </a:solidFill>
            </a:endParaRPr>
          </a:p>
          <a:p>
            <a:pPr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endParaRPr lang="es-ES_tradnl" altLang="es-ES" sz="1000" b="1">
              <a:solidFill>
                <a:srgbClr val="00FFFF"/>
              </a:solidFill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876800" y="4937125"/>
            <a:ext cx="2514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 dirty="0">
                <a:solidFill>
                  <a:srgbClr val="00FFFF"/>
                </a:solidFill>
              </a:rPr>
              <a:t>HIPOTIROIDISMO CENTRAL.</a:t>
            </a:r>
            <a:endParaRPr lang="es-ES" altLang="es-ES" sz="1000" b="1" dirty="0">
              <a:solidFill>
                <a:srgbClr val="00FFFF"/>
              </a:solidFill>
            </a:endParaRPr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 flipV="1">
            <a:off x="152400" y="54864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000" b="1">
              <a:solidFill>
                <a:srgbClr val="FFFFFF"/>
              </a:solidFill>
            </a:endParaRP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228600" y="5486400"/>
            <a:ext cx="7467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>
                <a:solidFill>
                  <a:srgbClr val="FFFFFF"/>
                </a:solidFill>
              </a:rPr>
              <a:t>Consensus Guidl. NACB (www. Nacb.org). 		AACE Thyroid Task Force. Endocr Pract 8:457-69, 2002.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>
                <a:solidFill>
                  <a:srgbClr val="FFFFFF"/>
                </a:solidFill>
              </a:rPr>
              <a:t>* Shimon et al. Thyroid 12:823-7, 2002.		JAMA 291:228-38,2004.</a:t>
            </a:r>
            <a:endParaRPr lang="es-ES" altLang="es-ES" sz="1000" b="1">
              <a:solidFill>
                <a:srgbClr val="FFFFFF"/>
              </a:solidFill>
            </a:endParaRP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3886200" y="1828800"/>
            <a:ext cx="106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>
                <a:solidFill>
                  <a:srgbClr val="FFFFFF"/>
                </a:solidFill>
              </a:rPr>
              <a:t>DOSIS L-T4 </a:t>
            </a:r>
          </a:p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>
                <a:solidFill>
                  <a:srgbClr val="FFFFFF"/>
                </a:solidFill>
                <a:cs typeface="Arial" charset="0"/>
              </a:rPr>
              <a:t>µg/Kg</a:t>
            </a:r>
            <a:endParaRPr lang="es-ES" altLang="es-ES" sz="1000" b="1">
              <a:solidFill>
                <a:srgbClr val="FFFFFF"/>
              </a:solidFill>
            </a:endParaRPr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4267200" y="2270125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>
                <a:solidFill>
                  <a:srgbClr val="66FF33"/>
                </a:solidFill>
              </a:rPr>
              <a:t>&gt;2</a:t>
            </a:r>
            <a:endParaRPr lang="es-ES" altLang="es-ES" sz="1000" b="1">
              <a:solidFill>
                <a:srgbClr val="66FF33"/>
              </a:solidFill>
            </a:endParaRP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4267200" y="3946525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>
                <a:solidFill>
                  <a:srgbClr val="FFC85B"/>
                </a:solidFill>
              </a:rPr>
              <a:t>1.6</a:t>
            </a:r>
            <a:endParaRPr lang="es-ES" altLang="es-ES" sz="1000" b="1">
              <a:solidFill>
                <a:srgbClr val="FFC85B"/>
              </a:solidFill>
            </a:endParaRP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4267200" y="4937125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altLang="es-ES" sz="1000" b="1">
                <a:solidFill>
                  <a:srgbClr val="00FFFF"/>
                </a:solidFill>
              </a:rPr>
              <a:t>1.6</a:t>
            </a:r>
            <a:endParaRPr lang="es-ES" altLang="es-ES" sz="1000" b="1">
              <a:solidFill>
                <a:srgbClr val="00FFFF"/>
              </a:solidFill>
            </a:endParaRPr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>
            <a:off x="3962400" y="2209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000" b="1">
              <a:solidFill>
                <a:srgbClr val="FFFFFF"/>
              </a:solidFill>
            </a:endParaRPr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auto">
          <a:xfrm>
            <a:off x="1981200" y="2209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000" b="1">
              <a:solidFill>
                <a:srgbClr val="FFFFFF"/>
              </a:solidFill>
            </a:endParaRPr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>
            <a:off x="3124200" y="2209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7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2276475"/>
            <a:ext cx="8064500" cy="2914650"/>
            <a:chOff x="295" y="1752"/>
            <a:chExt cx="5080" cy="1836"/>
          </a:xfrm>
        </p:grpSpPr>
        <p:pic>
          <p:nvPicPr>
            <p:cNvPr id="10649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5" y="1752"/>
              <a:ext cx="2415" cy="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650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" y="1752"/>
              <a:ext cx="2404" cy="1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6501" name="Text Box 5"/>
            <p:cNvSpPr txBox="1">
              <a:spLocks noChangeArrowheads="1"/>
            </p:cNvSpPr>
            <p:nvPr/>
          </p:nvSpPr>
          <p:spPr bwMode="auto">
            <a:xfrm>
              <a:off x="2154" y="1888"/>
              <a:ext cx="4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ES"/>
                <a:t>TSH </a:t>
              </a:r>
              <a:r>
                <a:rPr lang="es-ES" u="sng"/>
                <a:t>&lt;</a:t>
              </a:r>
              <a:r>
                <a:rPr lang="es-ES"/>
                <a:t> 0.1</a:t>
              </a:r>
              <a:endParaRPr lang="es-ES" sz="1600"/>
            </a:p>
          </p:txBody>
        </p:sp>
        <p:sp>
          <p:nvSpPr>
            <p:cNvPr id="106502" name="Text Box 6"/>
            <p:cNvSpPr txBox="1">
              <a:spLocks noChangeArrowheads="1"/>
            </p:cNvSpPr>
            <p:nvPr/>
          </p:nvSpPr>
          <p:spPr bwMode="auto">
            <a:xfrm>
              <a:off x="4694" y="1888"/>
              <a:ext cx="52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ES"/>
                <a:t>TSH </a:t>
              </a:r>
              <a:r>
                <a:rPr lang="es-ES" u="sng"/>
                <a:t>&lt;</a:t>
              </a:r>
              <a:r>
                <a:rPr lang="es-ES"/>
                <a:t> 0.05</a:t>
              </a:r>
              <a:endParaRPr lang="es-ES" sz="1600"/>
            </a:p>
          </p:txBody>
        </p:sp>
        <p:sp>
          <p:nvSpPr>
            <p:cNvPr id="106503" name="Text Box 7"/>
            <p:cNvSpPr txBox="1">
              <a:spLocks noChangeArrowheads="1"/>
            </p:cNvSpPr>
            <p:nvPr/>
          </p:nvSpPr>
          <p:spPr bwMode="auto">
            <a:xfrm>
              <a:off x="2078" y="2780"/>
              <a:ext cx="4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ES"/>
                <a:t>TSH </a:t>
              </a:r>
              <a:r>
                <a:rPr lang="es-ES" u="sng"/>
                <a:t>&gt;</a:t>
              </a:r>
              <a:r>
                <a:rPr lang="es-ES"/>
                <a:t> 1</a:t>
              </a:r>
              <a:endParaRPr lang="es-ES" sz="1600"/>
            </a:p>
          </p:txBody>
        </p:sp>
        <p:sp>
          <p:nvSpPr>
            <p:cNvPr id="106504" name="Text Box 8"/>
            <p:cNvSpPr txBox="1">
              <a:spLocks noChangeArrowheads="1"/>
            </p:cNvSpPr>
            <p:nvPr/>
          </p:nvSpPr>
          <p:spPr bwMode="auto">
            <a:xfrm>
              <a:off x="4708" y="2825"/>
              <a:ext cx="4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ES"/>
                <a:t>TSH </a:t>
              </a:r>
              <a:r>
                <a:rPr lang="es-ES" u="sng"/>
                <a:t>&gt;</a:t>
              </a:r>
              <a:r>
                <a:rPr lang="es-ES"/>
                <a:t> 1</a:t>
              </a:r>
              <a:endParaRPr lang="es-ES" sz="1600"/>
            </a:p>
          </p:txBody>
        </p:sp>
        <p:sp>
          <p:nvSpPr>
            <p:cNvPr id="106505" name="Text Box 9"/>
            <p:cNvSpPr txBox="1">
              <a:spLocks noChangeArrowheads="1"/>
            </p:cNvSpPr>
            <p:nvPr/>
          </p:nvSpPr>
          <p:spPr bwMode="auto">
            <a:xfrm>
              <a:off x="2245" y="2024"/>
              <a:ext cx="3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ES"/>
                <a:t>n = 30 </a:t>
              </a:r>
              <a:endParaRPr lang="es-ES" sz="1600"/>
            </a:p>
          </p:txBody>
        </p:sp>
        <p:sp>
          <p:nvSpPr>
            <p:cNvPr id="106506" name="Text Box 10"/>
            <p:cNvSpPr txBox="1">
              <a:spLocks noChangeArrowheads="1"/>
            </p:cNvSpPr>
            <p:nvPr/>
          </p:nvSpPr>
          <p:spPr bwMode="auto">
            <a:xfrm>
              <a:off x="2094" y="2933"/>
              <a:ext cx="3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ES"/>
                <a:t>n = 15 </a:t>
              </a:r>
              <a:endParaRPr lang="es-ES" sz="1600"/>
            </a:p>
          </p:txBody>
        </p:sp>
        <p:sp>
          <p:nvSpPr>
            <p:cNvPr id="106507" name="Text Box 11"/>
            <p:cNvSpPr txBox="1">
              <a:spLocks noChangeArrowheads="1"/>
            </p:cNvSpPr>
            <p:nvPr/>
          </p:nvSpPr>
          <p:spPr bwMode="auto">
            <a:xfrm>
              <a:off x="4785" y="2024"/>
              <a:ext cx="3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ES"/>
                <a:t>n = 18 </a:t>
              </a:r>
              <a:endParaRPr lang="es-ES" sz="1600"/>
            </a:p>
          </p:txBody>
        </p:sp>
        <p:sp>
          <p:nvSpPr>
            <p:cNvPr id="106508" name="Text Box 12"/>
            <p:cNvSpPr txBox="1">
              <a:spLocks noChangeArrowheads="1"/>
            </p:cNvSpPr>
            <p:nvPr/>
          </p:nvSpPr>
          <p:spPr bwMode="auto">
            <a:xfrm>
              <a:off x="4740" y="2931"/>
              <a:ext cx="3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ES"/>
                <a:t>n = 15 </a:t>
              </a:r>
              <a:endParaRPr lang="es-ES" sz="1600"/>
            </a:p>
          </p:txBody>
        </p:sp>
        <p:sp>
          <p:nvSpPr>
            <p:cNvPr id="106509" name="Text Box 13"/>
            <p:cNvSpPr txBox="1">
              <a:spLocks noChangeArrowheads="1"/>
            </p:cNvSpPr>
            <p:nvPr/>
          </p:nvSpPr>
          <p:spPr bwMode="auto">
            <a:xfrm>
              <a:off x="2245" y="3158"/>
              <a:ext cx="4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ES"/>
                <a:t>P = 0.01</a:t>
              </a:r>
              <a:endParaRPr lang="es-ES" sz="1600"/>
            </a:p>
          </p:txBody>
        </p:sp>
        <p:sp>
          <p:nvSpPr>
            <p:cNvPr id="106510" name="Text Box 14"/>
            <p:cNvSpPr txBox="1">
              <a:spLocks noChangeArrowheads="1"/>
            </p:cNvSpPr>
            <p:nvPr/>
          </p:nvSpPr>
          <p:spPr bwMode="auto">
            <a:xfrm>
              <a:off x="4876" y="3158"/>
              <a:ext cx="4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ES"/>
                <a:t>P = 0.01</a:t>
              </a:r>
              <a:endParaRPr lang="es-ES" sz="1600"/>
            </a:p>
          </p:txBody>
        </p:sp>
      </p:grpSp>
      <p:sp>
        <p:nvSpPr>
          <p:cNvPr id="106511" name="Text Box 15"/>
          <p:cNvSpPr txBox="1">
            <a:spLocks noChangeArrowheads="1"/>
          </p:cNvSpPr>
          <p:nvPr/>
        </p:nvSpPr>
        <p:spPr bwMode="auto">
          <a:xfrm rot="16200000">
            <a:off x="-1281906" y="3342481"/>
            <a:ext cx="30813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s-ES" sz="1400"/>
              <a:t>Supervivencia libre de recurrencia</a:t>
            </a:r>
          </a:p>
          <a:p>
            <a:pPr algn="ctr" eaLnBrk="1" hangingPunct="1"/>
            <a:r>
              <a:rPr lang="es-ES" sz="1400"/>
              <a:t>(% acumulativo)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1979613" y="5229225"/>
            <a:ext cx="725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s-ES" sz="1400"/>
              <a:t>Meses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6443663" y="5300663"/>
            <a:ext cx="725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s-ES" sz="1400"/>
              <a:t>Meses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3203575" y="6308725"/>
            <a:ext cx="265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s-ES_tradnl" sz="1200"/>
              <a:t>Pujol et al. JCEM 81:4318-23, 1996</a:t>
            </a:r>
            <a:endParaRPr lang="es-ES" sz="1200"/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1450975" y="404813"/>
            <a:ext cx="6208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s-ES_tradnl" sz="2400">
                <a:solidFill>
                  <a:srgbClr val="CCFF33"/>
                </a:solidFill>
              </a:rPr>
              <a:t>Pronóstico de Ca diferenciado de tiroides</a:t>
            </a:r>
          </a:p>
          <a:p>
            <a:pPr algn="ctr" eaLnBrk="1" hangingPunct="1"/>
            <a:r>
              <a:rPr lang="es-ES_tradnl" sz="2400">
                <a:solidFill>
                  <a:srgbClr val="CCFF33"/>
                </a:solidFill>
              </a:rPr>
              <a:t>según grado de supresión de TSH</a:t>
            </a:r>
            <a:endParaRPr lang="es-ES" sz="2400">
              <a:solidFill>
                <a:srgbClr val="CC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b="1"/>
              <a:t>OPTIMIZACIÓN DEL TRATAMIENTO CON HORMONAS TIROIDEAS</a:t>
            </a:r>
            <a:br>
              <a:rPr lang="es-ES_tradnl" sz="2800" b="1"/>
            </a:br>
            <a:r>
              <a:rPr lang="es-ES_tradnl" sz="2800" b="1"/>
              <a:t/>
            </a:r>
            <a:br>
              <a:rPr lang="es-ES_tradnl" sz="2800" b="1"/>
            </a:br>
            <a:r>
              <a:rPr lang="es-ES_tradnl" sz="2400" b="1"/>
              <a:t>PARÁMETROS CRÍTICOS</a:t>
            </a:r>
            <a:endParaRPr lang="es-ES" sz="2800" b="1"/>
          </a:p>
        </p:txBody>
      </p:sp>
      <p:sp>
        <p:nvSpPr>
          <p:cNvPr id="138243" name="Line 3"/>
          <p:cNvSpPr>
            <a:spLocks noChangeShapeType="1"/>
          </p:cNvSpPr>
          <p:nvPr/>
        </p:nvSpPr>
        <p:spPr bwMode="auto">
          <a:xfrm>
            <a:off x="304800" y="2209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990600" y="2819400"/>
            <a:ext cx="7542213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/>
              <a:t>EDAD:</a:t>
            </a:r>
          </a:p>
          <a:p>
            <a:pPr>
              <a:spcBef>
                <a:spcPct val="50000"/>
              </a:spcBef>
            </a:pPr>
            <a:r>
              <a:rPr lang="es-ES_tradnl" sz="1600">
                <a:solidFill>
                  <a:srgbClr val="66FF33"/>
                </a:solidFill>
              </a:rPr>
              <a:t>    </a:t>
            </a:r>
            <a:r>
              <a:rPr lang="es-ES_tradnl" sz="1400">
                <a:solidFill>
                  <a:srgbClr val="66FF33"/>
                </a:solidFill>
              </a:rPr>
              <a:t>VARONES Y MUJERES:</a:t>
            </a:r>
            <a:r>
              <a:rPr lang="es-ES_tradnl" sz="1400">
                <a:solidFill>
                  <a:srgbClr val="66FF33"/>
                </a:solidFill>
                <a:sym typeface="Symbol" pitchFamily="18" charset="2"/>
              </a:rPr>
              <a:t></a:t>
            </a:r>
            <a:r>
              <a:rPr lang="es-ES_tradnl" sz="1400">
                <a:solidFill>
                  <a:srgbClr val="66FF33"/>
                </a:solidFill>
              </a:rPr>
              <a:t> 60 años: RIESGO DE   ARRITMIAS CARDÍACAS.</a:t>
            </a:r>
          </a:p>
          <a:p>
            <a:pPr>
              <a:spcBef>
                <a:spcPct val="50000"/>
              </a:spcBef>
            </a:pPr>
            <a:r>
              <a:rPr lang="es-ES_tradnl" sz="1600">
                <a:solidFill>
                  <a:srgbClr val="66FF33"/>
                </a:solidFill>
              </a:rPr>
              <a:t>    </a:t>
            </a:r>
            <a:r>
              <a:rPr lang="es-ES_tradnl" sz="1400">
                <a:solidFill>
                  <a:srgbClr val="66FF33"/>
                </a:solidFill>
              </a:rPr>
              <a:t>MUJERES: &gt;50 años ( POSTMENOPAUSIA) : </a:t>
            </a:r>
            <a:r>
              <a:rPr lang="es-ES_tradnl" sz="1400">
                <a:solidFill>
                  <a:srgbClr val="66FF33"/>
                </a:solidFill>
                <a:cs typeface="Arial" charset="0"/>
              </a:rPr>
              <a:t> RIESGO DE OSTEOPOROSIS.</a:t>
            </a:r>
          </a:p>
          <a:p>
            <a:pPr>
              <a:spcBef>
                <a:spcPct val="50000"/>
              </a:spcBef>
            </a:pPr>
            <a:endParaRPr lang="es-ES_tradnl" sz="1400">
              <a:solidFill>
                <a:srgbClr val="66FF33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s-ES_tradnl" sz="1600">
                <a:cs typeface="Arial" charset="0"/>
              </a:rPr>
              <a:t>TOLERANCIA INDIVIDUAL DE DOSIS SUPRAFISIOLÓGICAS</a:t>
            </a:r>
          </a:p>
          <a:p>
            <a:pPr>
              <a:spcBef>
                <a:spcPct val="50000"/>
              </a:spcBef>
            </a:pPr>
            <a:r>
              <a:rPr lang="es-ES_tradnl" sz="1600">
                <a:solidFill>
                  <a:srgbClr val="FFC85B"/>
                </a:solidFill>
                <a:cs typeface="Arial" charset="0"/>
              </a:rPr>
              <a:t>    </a:t>
            </a:r>
            <a:r>
              <a:rPr lang="es-ES_tradnl" sz="1400">
                <a:solidFill>
                  <a:srgbClr val="FFC85B"/>
                </a:solidFill>
                <a:cs typeface="Arial" charset="0"/>
              </a:rPr>
              <a:t>HTA</a:t>
            </a:r>
          </a:p>
          <a:p>
            <a:pPr>
              <a:spcBef>
                <a:spcPct val="50000"/>
              </a:spcBef>
            </a:pPr>
            <a:r>
              <a:rPr lang="es-ES_tradnl" sz="1400">
                <a:solidFill>
                  <a:srgbClr val="FFC85B"/>
                </a:solidFill>
                <a:cs typeface="Arial" charset="0"/>
              </a:rPr>
              <a:t>    MIOCARDIOPATÍA</a:t>
            </a:r>
          </a:p>
          <a:p>
            <a:pPr>
              <a:spcBef>
                <a:spcPct val="50000"/>
              </a:spcBef>
            </a:pPr>
            <a:r>
              <a:rPr lang="es-ES_tradnl" sz="1400">
                <a:solidFill>
                  <a:srgbClr val="FFC85B"/>
                </a:solidFill>
                <a:cs typeface="Arial" charset="0"/>
              </a:rPr>
              <a:t>    ARRITMIAS</a:t>
            </a:r>
            <a:endParaRPr lang="es-ES" sz="1400">
              <a:solidFill>
                <a:srgbClr val="FFC85B"/>
              </a:solidFill>
            </a:endParaRPr>
          </a:p>
        </p:txBody>
      </p:sp>
      <p:sp>
        <p:nvSpPr>
          <p:cNvPr id="138245" name="Line 5"/>
          <p:cNvSpPr>
            <a:spLocks noChangeShapeType="1"/>
          </p:cNvSpPr>
          <p:nvPr/>
        </p:nvSpPr>
        <p:spPr bwMode="auto">
          <a:xfrm>
            <a:off x="395288" y="638175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/>
          <a:lstStyle/>
          <a:p>
            <a:pPr eaLnBrk="1" hangingPunct="1"/>
            <a:r>
              <a:rPr lang="es-ES_tradnl" sz="2800" b="1" smtClean="0"/>
              <a:t>OPTIMIZACIÓN DEL TRATAMIENTO CON H.T.</a:t>
            </a:r>
            <a:br>
              <a:rPr lang="es-ES_tradnl" sz="2800" b="1" smtClean="0"/>
            </a:br>
            <a:r>
              <a:rPr lang="es-ES_tradnl" sz="2800" b="1" smtClean="0"/>
              <a:t/>
            </a:r>
            <a:br>
              <a:rPr lang="es-ES_tradnl" sz="2800" b="1" smtClean="0"/>
            </a:br>
            <a:r>
              <a:rPr lang="es-ES_tradnl" sz="2000" b="1" i="1" smtClean="0">
                <a:solidFill>
                  <a:srgbClr val="FFC85B"/>
                </a:solidFill>
              </a:rPr>
              <a:t>CARCINOMA DIFERENCIADO DE TIROIDES</a:t>
            </a:r>
            <a:endParaRPr lang="es-ES" sz="2000" b="1" i="1" smtClean="0">
              <a:solidFill>
                <a:srgbClr val="FFC85B"/>
              </a:solidFill>
            </a:endParaRPr>
          </a:p>
        </p:txBody>
      </p:sp>
      <p:sp>
        <p:nvSpPr>
          <p:cNvPr id="37891" name="Text Box 1027"/>
          <p:cNvSpPr txBox="1">
            <a:spLocks noChangeArrowheads="1"/>
          </p:cNvSpPr>
          <p:nvPr/>
        </p:nvSpPr>
        <p:spPr bwMode="auto">
          <a:xfrm>
            <a:off x="395536" y="2276872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1600" dirty="0">
                <a:solidFill>
                  <a:srgbClr val="FFC85B"/>
                </a:solidFill>
              </a:rPr>
              <a:t>EL TRATAMIENTO CRÓNICO SUPRESOR CON L-T4 EN MUJERES CON </a:t>
            </a:r>
            <a:r>
              <a:rPr lang="es-ES_tradnl" sz="1600" dirty="0" smtClean="0">
                <a:solidFill>
                  <a:srgbClr val="FFC85B"/>
                </a:solidFill>
              </a:rPr>
              <a:t>CDT </a:t>
            </a:r>
            <a:r>
              <a:rPr lang="es-ES_tradnl" sz="1600" dirty="0">
                <a:solidFill>
                  <a:srgbClr val="FFC85B"/>
                </a:solidFill>
              </a:rPr>
              <a:t>EMPEORA CALIDAD DE VIDA Y PARÁMETROS DE FUNCIONALIDAD </a:t>
            </a:r>
            <a:r>
              <a:rPr lang="es-ES_tradnl" sz="1600" dirty="0" smtClean="0">
                <a:solidFill>
                  <a:srgbClr val="FFC85B"/>
                </a:solidFill>
              </a:rPr>
              <a:t>SICOMÉTRICA      (Emocionales, sueño, energía, relación y función social,...)</a:t>
            </a:r>
            <a:endParaRPr lang="es-ES" sz="1600" dirty="0">
              <a:solidFill>
                <a:srgbClr val="FFC85B"/>
              </a:solidFill>
            </a:endParaRPr>
          </a:p>
        </p:txBody>
      </p:sp>
      <p:sp>
        <p:nvSpPr>
          <p:cNvPr id="37892" name="Line 1028"/>
          <p:cNvSpPr>
            <a:spLocks noChangeShapeType="1"/>
          </p:cNvSpPr>
          <p:nvPr/>
        </p:nvSpPr>
        <p:spPr bwMode="auto">
          <a:xfrm>
            <a:off x="381000" y="17526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37894" name="Line 1030"/>
          <p:cNvSpPr>
            <a:spLocks noChangeShapeType="1"/>
          </p:cNvSpPr>
          <p:nvPr/>
        </p:nvSpPr>
        <p:spPr bwMode="auto">
          <a:xfrm>
            <a:off x="251520" y="378904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37895" name="Text Box 1032"/>
          <p:cNvSpPr txBox="1">
            <a:spLocks noChangeArrowheads="1"/>
          </p:cNvSpPr>
          <p:nvPr/>
        </p:nvSpPr>
        <p:spPr bwMode="auto">
          <a:xfrm>
            <a:off x="467544" y="4077072"/>
            <a:ext cx="83058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1600" dirty="0" smtClean="0">
                <a:solidFill>
                  <a:srgbClr val="66FF33"/>
                </a:solidFill>
              </a:rPr>
              <a:t>        EL </a:t>
            </a:r>
            <a:r>
              <a:rPr lang="es-ES_tradnl" sz="1600" dirty="0">
                <a:solidFill>
                  <a:srgbClr val="66FF33"/>
                </a:solidFill>
              </a:rPr>
              <a:t>TRATAMIENTO CRÓNICO SUPRESOR </a:t>
            </a:r>
            <a:r>
              <a:rPr lang="es-ES_tradnl" sz="1600" dirty="0" smtClean="0">
                <a:solidFill>
                  <a:srgbClr val="66FF33"/>
                </a:solidFill>
              </a:rPr>
              <a:t>con L-T4 en mujeres con CDT:</a:t>
            </a:r>
            <a:endParaRPr lang="es-ES_tradnl" sz="1600" dirty="0">
              <a:solidFill>
                <a:srgbClr val="66FF33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s-ES_tradnl" sz="1600" dirty="0" smtClean="0">
                <a:solidFill>
                  <a:srgbClr val="66FF33"/>
                </a:solidFill>
              </a:rPr>
              <a:t>        NO </a:t>
            </a:r>
            <a:r>
              <a:rPr lang="es-ES_tradnl" sz="1600" dirty="0">
                <a:solidFill>
                  <a:srgbClr val="66FF33"/>
                </a:solidFill>
              </a:rPr>
              <a:t>INFLUYE SIGNIFICATIVAMENTE EN EL METABOLISMO ÓSEO </a:t>
            </a:r>
            <a:r>
              <a:rPr lang="es-ES_tradnl" sz="1600" dirty="0" smtClean="0">
                <a:solidFill>
                  <a:srgbClr val="66FF33"/>
                </a:solidFill>
              </a:rPr>
              <a:t>SI </a:t>
            </a:r>
            <a:r>
              <a:rPr lang="es-ES_tradnl" sz="1600" dirty="0">
                <a:solidFill>
                  <a:srgbClr val="66FF33"/>
                </a:solidFill>
              </a:rPr>
              <a:t>NO SE </a:t>
            </a:r>
            <a:r>
              <a:rPr lang="es-ES_tradnl" sz="1600" dirty="0" smtClean="0">
                <a:solidFill>
                  <a:srgbClr val="66FF33"/>
                </a:solidFill>
              </a:rPr>
              <a:t>                          ACOMPAÑA DE </a:t>
            </a:r>
            <a:r>
              <a:rPr lang="es-ES_tradnl" sz="1600" dirty="0">
                <a:solidFill>
                  <a:srgbClr val="66FF33"/>
                </a:solidFill>
              </a:rPr>
              <a:t>DEFICIENCIA DE ESTRÓGENOS.</a:t>
            </a:r>
            <a:endParaRPr lang="es-ES" sz="1600" dirty="0">
              <a:solidFill>
                <a:srgbClr val="66FF33"/>
              </a:solidFill>
            </a:endParaRPr>
          </a:p>
        </p:txBody>
      </p:sp>
      <p:sp>
        <p:nvSpPr>
          <p:cNvPr id="37896" name="Line 1033"/>
          <p:cNvSpPr>
            <a:spLocks noChangeShapeType="1"/>
          </p:cNvSpPr>
          <p:nvPr/>
        </p:nvSpPr>
        <p:spPr bwMode="auto">
          <a:xfrm>
            <a:off x="395536" y="5229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37897" name="Line 1034"/>
          <p:cNvSpPr>
            <a:spLocks noChangeShapeType="1"/>
          </p:cNvSpPr>
          <p:nvPr/>
        </p:nvSpPr>
        <p:spPr bwMode="auto">
          <a:xfrm>
            <a:off x="323528" y="378904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s-ES"/>
          </a:p>
        </p:txBody>
      </p:sp>
      <p:sp>
        <p:nvSpPr>
          <p:cNvPr id="37898" name="Text Box 1035"/>
          <p:cNvSpPr txBox="1">
            <a:spLocks noChangeArrowheads="1"/>
          </p:cNvSpPr>
          <p:nvPr/>
        </p:nvSpPr>
        <p:spPr bwMode="auto">
          <a:xfrm>
            <a:off x="683568" y="5301208"/>
            <a:ext cx="289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 err="1"/>
              <a:t>Mikosch</a:t>
            </a:r>
            <a:r>
              <a:rPr lang="es-ES_tradnl" dirty="0"/>
              <a:t> et al. </a:t>
            </a:r>
            <a:r>
              <a:rPr lang="es-ES_tradnl" dirty="0" err="1" smtClean="0"/>
              <a:t>Thyroid</a:t>
            </a:r>
            <a:r>
              <a:rPr lang="es-ES_tradnl" dirty="0" smtClean="0"/>
              <a:t> 11:257-63</a:t>
            </a:r>
            <a:r>
              <a:rPr lang="es-ES_tradnl" dirty="0"/>
              <a:t>, 2001.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1054"/>
          <p:cNvGrpSpPr>
            <a:grpSpLocks/>
          </p:cNvGrpSpPr>
          <p:nvPr/>
        </p:nvGrpSpPr>
        <p:grpSpPr bwMode="auto">
          <a:xfrm>
            <a:off x="2268538" y="476250"/>
            <a:ext cx="3160712" cy="3830638"/>
            <a:chOff x="1429" y="527"/>
            <a:chExt cx="1991" cy="2413"/>
          </a:xfrm>
        </p:grpSpPr>
        <p:graphicFrame>
          <p:nvGraphicFramePr>
            <p:cNvPr id="2050" name="Object 1034"/>
            <p:cNvGraphicFramePr>
              <a:graphicFrameLocks noChangeAspect="1"/>
            </p:cNvGraphicFramePr>
            <p:nvPr/>
          </p:nvGraphicFramePr>
          <p:xfrm>
            <a:off x="1429" y="527"/>
            <a:ext cx="1991" cy="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PHOTO-PAINT" r:id="rId3" imgW="3160515" imgH="3831019" progId="">
                    <p:embed/>
                  </p:oleObj>
                </mc:Choice>
                <mc:Fallback>
                  <p:oleObj name="PHOTO-PAINT" r:id="rId3" imgW="3160515" imgH="3831019" progId="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9" y="527"/>
                          <a:ext cx="1991" cy="2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 useBgFill="1">
          <p:nvSpPr>
            <p:cNvPr id="2065" name="Rectangle 1053"/>
            <p:cNvSpPr>
              <a:spLocks noChangeArrowheads="1"/>
            </p:cNvSpPr>
            <p:nvPr/>
          </p:nvSpPr>
          <p:spPr bwMode="auto">
            <a:xfrm>
              <a:off x="2154" y="572"/>
              <a:ext cx="681" cy="40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altLang="es-ES" sz="1000" b="1">
                <a:solidFill>
                  <a:srgbClr val="FFFFFF"/>
                </a:solidFill>
              </a:endParaRPr>
            </a:p>
          </p:txBody>
        </p:sp>
      </p:grpSp>
      <p:sp>
        <p:nvSpPr>
          <p:cNvPr id="2052" name="Text Box 1035"/>
          <p:cNvSpPr txBox="1">
            <a:spLocks noChangeArrowheads="1"/>
          </p:cNvSpPr>
          <p:nvPr/>
        </p:nvSpPr>
        <p:spPr bwMode="auto">
          <a:xfrm>
            <a:off x="827088" y="260350"/>
            <a:ext cx="7196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2800" b="1">
                <a:solidFill>
                  <a:srgbClr val="FFFF00"/>
                </a:solidFill>
              </a:rPr>
              <a:t>ABSORCIÓN DE HORMONAS TIROIDEAS</a:t>
            </a:r>
            <a:endParaRPr lang="es-ES" altLang="es-ES" sz="2800" b="1">
              <a:solidFill>
                <a:srgbClr val="FFFF00"/>
              </a:solidFill>
            </a:endParaRPr>
          </a:p>
        </p:txBody>
      </p:sp>
      <p:sp>
        <p:nvSpPr>
          <p:cNvPr id="2053" name="Text Box 1036"/>
          <p:cNvSpPr txBox="1">
            <a:spLocks noChangeArrowheads="1"/>
          </p:cNvSpPr>
          <p:nvPr/>
        </p:nvSpPr>
        <p:spPr bwMode="auto">
          <a:xfrm>
            <a:off x="1050925" y="2008188"/>
            <a:ext cx="109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b="1">
                <a:solidFill>
                  <a:srgbClr val="FFFFFF"/>
                </a:solidFill>
              </a:rPr>
              <a:t>15 </a:t>
            </a:r>
            <a:r>
              <a:rPr lang="es-ES_tradnl" altLang="es-ES" b="1" u="sng">
                <a:solidFill>
                  <a:srgbClr val="FFFFFF"/>
                </a:solidFill>
              </a:rPr>
              <a:t>+</a:t>
            </a:r>
            <a:r>
              <a:rPr lang="es-ES_tradnl" altLang="es-ES" b="1">
                <a:solidFill>
                  <a:srgbClr val="FFFFFF"/>
                </a:solidFill>
              </a:rPr>
              <a:t> 5 %</a:t>
            </a:r>
            <a:endParaRPr lang="es-ES" altLang="es-ES" b="1">
              <a:solidFill>
                <a:srgbClr val="FFFFFF"/>
              </a:solidFill>
            </a:endParaRPr>
          </a:p>
        </p:txBody>
      </p:sp>
      <p:sp>
        <p:nvSpPr>
          <p:cNvPr id="2054" name="Text Box 1037"/>
          <p:cNvSpPr txBox="1">
            <a:spLocks noChangeArrowheads="1"/>
          </p:cNvSpPr>
          <p:nvPr/>
        </p:nvSpPr>
        <p:spPr bwMode="auto">
          <a:xfrm>
            <a:off x="971550" y="285273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b="1">
                <a:solidFill>
                  <a:srgbClr val="FFFFFF"/>
                </a:solidFill>
              </a:rPr>
              <a:t>29 </a:t>
            </a:r>
            <a:r>
              <a:rPr lang="es-ES_tradnl" altLang="es-ES" b="1" u="sng">
                <a:solidFill>
                  <a:srgbClr val="FFFFFF"/>
                </a:solidFill>
              </a:rPr>
              <a:t>+</a:t>
            </a:r>
            <a:r>
              <a:rPr lang="es-ES_tradnl" altLang="es-ES" b="1">
                <a:solidFill>
                  <a:srgbClr val="FFFFFF"/>
                </a:solidFill>
              </a:rPr>
              <a:t> 14 %</a:t>
            </a:r>
            <a:endParaRPr lang="es-ES" altLang="es-ES" b="1">
              <a:solidFill>
                <a:srgbClr val="FFFFFF"/>
              </a:solidFill>
            </a:endParaRPr>
          </a:p>
        </p:txBody>
      </p:sp>
      <p:sp>
        <p:nvSpPr>
          <p:cNvPr id="2055" name="Text Box 1038"/>
          <p:cNvSpPr txBox="1">
            <a:spLocks noChangeArrowheads="1"/>
          </p:cNvSpPr>
          <p:nvPr/>
        </p:nvSpPr>
        <p:spPr bwMode="auto">
          <a:xfrm>
            <a:off x="971550" y="36449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b="1">
                <a:solidFill>
                  <a:srgbClr val="FFFFFF"/>
                </a:solidFill>
              </a:rPr>
              <a:t>24 </a:t>
            </a:r>
            <a:r>
              <a:rPr lang="es-ES_tradnl" altLang="es-ES" b="1" u="sng">
                <a:solidFill>
                  <a:srgbClr val="FFFFFF"/>
                </a:solidFill>
              </a:rPr>
              <a:t>+</a:t>
            </a:r>
            <a:r>
              <a:rPr lang="es-ES_tradnl" altLang="es-ES" b="1">
                <a:solidFill>
                  <a:srgbClr val="FFFFFF"/>
                </a:solidFill>
              </a:rPr>
              <a:t> 11 %</a:t>
            </a:r>
            <a:endParaRPr lang="es-ES" altLang="es-ES" b="1">
              <a:solidFill>
                <a:srgbClr val="FFFFFF"/>
              </a:solidFill>
            </a:endParaRPr>
          </a:p>
        </p:txBody>
      </p:sp>
      <p:sp>
        <p:nvSpPr>
          <p:cNvPr id="2056" name="Text Box 1039"/>
          <p:cNvSpPr txBox="1">
            <a:spLocks noChangeArrowheads="1"/>
          </p:cNvSpPr>
          <p:nvPr/>
        </p:nvSpPr>
        <p:spPr bwMode="auto">
          <a:xfrm>
            <a:off x="5364163" y="3644900"/>
            <a:ext cx="272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b="1">
                <a:solidFill>
                  <a:srgbClr val="FFFF00"/>
                </a:solidFill>
              </a:rPr>
              <a:t>64 – 82 % EN SALINO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b="1">
                <a:solidFill>
                  <a:srgbClr val="FFFF00"/>
                </a:solidFill>
              </a:rPr>
              <a:t>28 – 43 % EN TABLETA</a:t>
            </a:r>
            <a:endParaRPr lang="es-ES" altLang="es-ES" b="1">
              <a:solidFill>
                <a:srgbClr val="FFFF00"/>
              </a:solidFill>
            </a:endParaRPr>
          </a:p>
        </p:txBody>
      </p:sp>
      <p:sp>
        <p:nvSpPr>
          <p:cNvPr id="2057" name="Text Box 1040"/>
          <p:cNvSpPr txBox="1">
            <a:spLocks noChangeArrowheads="1"/>
          </p:cNvSpPr>
          <p:nvPr/>
        </p:nvSpPr>
        <p:spPr bwMode="auto">
          <a:xfrm>
            <a:off x="4067175" y="4437063"/>
            <a:ext cx="350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b="1">
                <a:solidFill>
                  <a:srgbClr val="66FF33"/>
                </a:solidFill>
              </a:rPr>
              <a:t>EN AYUNO ..........  79.9 </a:t>
            </a:r>
            <a:r>
              <a:rPr lang="es-ES_tradnl" altLang="es-ES" b="1" u="sng">
                <a:solidFill>
                  <a:srgbClr val="66FF33"/>
                </a:solidFill>
              </a:rPr>
              <a:t>+</a:t>
            </a:r>
            <a:r>
              <a:rPr lang="es-ES_tradnl" altLang="es-ES" b="1">
                <a:solidFill>
                  <a:srgbClr val="66FF33"/>
                </a:solidFill>
              </a:rPr>
              <a:t> 6.4 %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b="1">
                <a:solidFill>
                  <a:srgbClr val="66FF33"/>
                </a:solidFill>
              </a:rPr>
              <a:t>CON ALIMENTO..  59.6 </a:t>
            </a:r>
            <a:r>
              <a:rPr lang="es-ES_tradnl" altLang="es-ES" b="1" u="sng">
                <a:solidFill>
                  <a:srgbClr val="66FF33"/>
                </a:solidFill>
              </a:rPr>
              <a:t>+</a:t>
            </a:r>
            <a:r>
              <a:rPr lang="es-ES_tradnl" altLang="es-ES" b="1">
                <a:solidFill>
                  <a:srgbClr val="66FF33"/>
                </a:solidFill>
              </a:rPr>
              <a:t> 9    %</a:t>
            </a:r>
            <a:endParaRPr lang="es-ES" altLang="es-ES" b="1">
              <a:solidFill>
                <a:srgbClr val="66FF33"/>
              </a:solidFill>
            </a:endParaRPr>
          </a:p>
        </p:txBody>
      </p:sp>
      <p:sp>
        <p:nvSpPr>
          <p:cNvPr id="2058" name="Text Box 1041"/>
          <p:cNvSpPr txBox="1">
            <a:spLocks noChangeArrowheads="1"/>
          </p:cNvSpPr>
          <p:nvPr/>
        </p:nvSpPr>
        <p:spPr bwMode="auto">
          <a:xfrm>
            <a:off x="2627313" y="5157788"/>
            <a:ext cx="2965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b="1">
                <a:solidFill>
                  <a:srgbClr val="FFC85B"/>
                </a:solidFill>
              </a:rPr>
              <a:t>EDAD JOVEN..  69 </a:t>
            </a:r>
            <a:r>
              <a:rPr lang="es-ES_tradnl" altLang="es-ES" b="1" u="sng">
                <a:solidFill>
                  <a:srgbClr val="FFC85B"/>
                </a:solidFill>
              </a:rPr>
              <a:t>+</a:t>
            </a:r>
            <a:r>
              <a:rPr lang="es-ES_tradnl" altLang="es-ES" b="1">
                <a:solidFill>
                  <a:srgbClr val="FFC85B"/>
                </a:solidFill>
              </a:rPr>
              <a:t> 12 %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b="1">
                <a:solidFill>
                  <a:srgbClr val="FFC85B"/>
                </a:solidFill>
              </a:rPr>
              <a:t>&gt; 70 AÑOS ......  62 </a:t>
            </a:r>
            <a:r>
              <a:rPr lang="es-ES_tradnl" altLang="es-ES" b="1" u="sng">
                <a:solidFill>
                  <a:srgbClr val="FFC85B"/>
                </a:solidFill>
              </a:rPr>
              <a:t>+</a:t>
            </a:r>
            <a:r>
              <a:rPr lang="es-ES_tradnl" altLang="es-ES" b="1">
                <a:solidFill>
                  <a:srgbClr val="FFC85B"/>
                </a:solidFill>
              </a:rPr>
              <a:t> 13 %</a:t>
            </a:r>
            <a:endParaRPr lang="es-ES" altLang="es-ES" b="1">
              <a:solidFill>
                <a:srgbClr val="FFC85B"/>
              </a:solidFill>
            </a:endParaRPr>
          </a:p>
        </p:txBody>
      </p:sp>
      <p:sp>
        <p:nvSpPr>
          <p:cNvPr id="2059" name="Line 1046"/>
          <p:cNvSpPr>
            <a:spLocks noChangeShapeType="1"/>
          </p:cNvSpPr>
          <p:nvPr/>
        </p:nvSpPr>
        <p:spPr bwMode="auto">
          <a:xfrm>
            <a:off x="539750" y="836613"/>
            <a:ext cx="7920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060" name="Text Box 1047"/>
          <p:cNvSpPr txBox="1">
            <a:spLocks noChangeArrowheads="1"/>
          </p:cNvSpPr>
          <p:nvPr/>
        </p:nvSpPr>
        <p:spPr bwMode="auto">
          <a:xfrm>
            <a:off x="6084888" y="16287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ES" b="1">
              <a:solidFill>
                <a:srgbClr val="FF0000"/>
              </a:solidFill>
            </a:endParaRPr>
          </a:p>
        </p:txBody>
      </p:sp>
      <p:sp>
        <p:nvSpPr>
          <p:cNvPr id="2061" name="Rectangle 1048"/>
          <p:cNvSpPr>
            <a:spLocks noChangeArrowheads="1"/>
          </p:cNvSpPr>
          <p:nvPr/>
        </p:nvSpPr>
        <p:spPr bwMode="auto">
          <a:xfrm>
            <a:off x="5364163" y="1700213"/>
            <a:ext cx="2533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b="1">
                <a:solidFill>
                  <a:srgbClr val="C0C0C0"/>
                </a:solidFill>
              </a:rPr>
              <a:t>ENFERMEDADES G.I.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b="1">
                <a:solidFill>
                  <a:srgbClr val="C0C0C0"/>
                </a:solidFill>
              </a:rPr>
              <a:t>MEDICAMENTOS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b="1">
                <a:solidFill>
                  <a:srgbClr val="C0C0C0"/>
                </a:solidFill>
              </a:rPr>
              <a:t>ALIMENTOS</a:t>
            </a:r>
            <a:endParaRPr lang="es-ES" altLang="es-ES" b="1">
              <a:solidFill>
                <a:srgbClr val="C0C0C0"/>
              </a:solidFill>
            </a:endParaRPr>
          </a:p>
        </p:txBody>
      </p:sp>
      <p:sp>
        <p:nvSpPr>
          <p:cNvPr id="2062" name="Text Box 1050"/>
          <p:cNvSpPr txBox="1">
            <a:spLocks noChangeArrowheads="1"/>
          </p:cNvSpPr>
          <p:nvPr/>
        </p:nvSpPr>
        <p:spPr bwMode="auto">
          <a:xfrm>
            <a:off x="1747838" y="5967413"/>
            <a:ext cx="2268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1000" b="1">
                <a:solidFill>
                  <a:srgbClr val="FFFFFF"/>
                </a:solidFill>
              </a:rPr>
              <a:t>Hays MT. Thyroid 4:55-64, 1994.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1000" b="1">
                <a:solidFill>
                  <a:srgbClr val="FFFFFF"/>
                </a:solidFill>
              </a:rPr>
              <a:t>Wenzel KW. Thyroid 13:665, 2003.</a:t>
            </a:r>
          </a:p>
        </p:txBody>
      </p:sp>
      <p:sp>
        <p:nvSpPr>
          <p:cNvPr id="2063" name="Line 1055"/>
          <p:cNvSpPr>
            <a:spLocks noChangeShapeType="1"/>
          </p:cNvSpPr>
          <p:nvPr/>
        </p:nvSpPr>
        <p:spPr bwMode="auto">
          <a:xfrm>
            <a:off x="395288" y="5949950"/>
            <a:ext cx="799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064" name="Text Box 1056"/>
          <p:cNvSpPr txBox="1">
            <a:spLocks noChangeArrowheads="1"/>
          </p:cNvSpPr>
          <p:nvPr/>
        </p:nvSpPr>
        <p:spPr bwMode="auto">
          <a:xfrm>
            <a:off x="3995738" y="5949950"/>
            <a:ext cx="2592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1000" b="1">
                <a:solidFill>
                  <a:srgbClr val="FFFFFF"/>
                </a:solidFill>
              </a:rPr>
              <a:t>Klein &amp; Danzi. Thyroid 13:1127-32, 2003.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1000" b="1">
                <a:solidFill>
                  <a:srgbClr val="FFFFFF"/>
                </a:solidFill>
              </a:rPr>
              <a:t>Yamamoto T. Thyroid 13:1177-81, 2003.</a:t>
            </a:r>
            <a:endParaRPr lang="es-ES" altLang="es-ES" sz="1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990</Words>
  <Application>Microsoft Office PowerPoint</Application>
  <PresentationFormat>Presentación en pantalla (4:3)</PresentationFormat>
  <Paragraphs>236</Paragraphs>
  <Slides>23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6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1_Diseño predeterminado</vt:lpstr>
      <vt:lpstr>2_Diseño predeterminado</vt:lpstr>
      <vt:lpstr>4_Diseño predeterminado</vt:lpstr>
      <vt:lpstr>1_Tema de Office</vt:lpstr>
      <vt:lpstr>2_Tema de Office</vt:lpstr>
      <vt:lpstr>Tema de Office</vt:lpstr>
      <vt:lpstr>PHOTO-PAINT</vt:lpstr>
      <vt:lpstr>Hoja de cálculo de Microsoft Excel 97-2003</vt:lpstr>
      <vt:lpstr>CorelPhotoPaint.Image.11</vt:lpstr>
      <vt:lpstr>OPTIMIZACIÓN DEL TRATAMIENTO CON HORMONAS TIROIDEAS  CARCINOMA DIFERENCIADO DE TIROIDES</vt:lpstr>
      <vt:lpstr>Presentación de PowerPoint</vt:lpstr>
      <vt:lpstr>OPTIMIZACIÓN DEL TRATAMIENTO CON HORMONAS TIROIDEAS  FUNDAMENTO</vt:lpstr>
      <vt:lpstr>Presentación de PowerPoint</vt:lpstr>
      <vt:lpstr>OPTIMIZACIÓN DEL TRATAMIENTO CON H.T.  FACTORES QUE AFECTAN A LA DOSIS OPTIMA OBJETIVO TERAPEUTICO</vt:lpstr>
      <vt:lpstr>Presentación de PowerPoint</vt:lpstr>
      <vt:lpstr>OPTIMIZACIÓN DEL TRATAMIENTO CON HORMONAS TIROIDEAS  PARÁMETROS CRÍTICOS</vt:lpstr>
      <vt:lpstr>OPTIMIZACIÓN DEL TRATAMIENTO CON H.T.  CARCINOMA DIFERENCIADO DE TIROIDES</vt:lpstr>
      <vt:lpstr>Presentación de PowerPoint</vt:lpstr>
      <vt:lpstr>TRATAMIENTO DEL HIPOTIROIDISMO CON L-T4  TOMA CORRECTA</vt:lpstr>
      <vt:lpstr>Presentación de PowerPoint</vt:lpstr>
      <vt:lpstr>TRATAMIENTO DEL HIPOTIROIDISMO CON L-T4  CARACTERÍSTICAS</vt:lpstr>
      <vt:lpstr>TRATAMIENTO DEL HIPOTIROIDISMO CON L-T4  ADAPTACIÓN DE DOSIS </vt:lpstr>
      <vt:lpstr>TRATAMIENTO DEL HIPOTIROIDISMO CON L-T4  SEGUIMIENTO</vt:lpstr>
      <vt:lpstr>OPTIMIZACIÓN DEL TRATAMIENTO CON HORMONAS TIROIDEAS  TRATAMIENTO COMBINADO L-T4/L-T3 ?</vt:lpstr>
      <vt:lpstr>COMBINATION HORMONE THERAPY DOES NOT BENEFIT HYPOTHYROID PATIENTS.  Studies show no benefit of adding T3 to standard treatment.</vt:lpstr>
      <vt:lpstr>SEGUIMIENTO DEL CDT  EXPLORACIONES ANATÓMICAS: IMAGEN</vt:lpstr>
      <vt:lpstr>FUNDAMENTOS ACTUALES DEL TRATAMIENTO DEL CANCER DIFERENCIADO DE TIROIDES.</vt:lpstr>
      <vt:lpstr>CRITERIOS DE REMISIÓN DE CA PAPILAR/FOLICULAR  CON Ac anti-TG POSITIVOS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DE HIPOTIROIDISMO SUBCLÍNICO</dc:title>
  <dc:creator>Secre</dc:creator>
  <cp:lastModifiedBy>Secre</cp:lastModifiedBy>
  <cp:revision>63</cp:revision>
  <dcterms:created xsi:type="dcterms:W3CDTF">2015-05-25T12:17:29Z</dcterms:created>
  <dcterms:modified xsi:type="dcterms:W3CDTF">2015-12-21T13:29:56Z</dcterms:modified>
</cp:coreProperties>
</file>